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4" r:id="rId1"/>
  </p:sldMasterIdLst>
  <p:notesMasterIdLst>
    <p:notesMasterId r:id="rId46"/>
  </p:notesMasterIdLst>
  <p:sldIdLst>
    <p:sldId id="256" r:id="rId2"/>
    <p:sldId id="286" r:id="rId3"/>
    <p:sldId id="309" r:id="rId4"/>
    <p:sldId id="312" r:id="rId5"/>
    <p:sldId id="313" r:id="rId6"/>
    <p:sldId id="315" r:id="rId7"/>
    <p:sldId id="314" r:id="rId8"/>
    <p:sldId id="287" r:id="rId9"/>
    <p:sldId id="288" r:id="rId10"/>
    <p:sldId id="289" r:id="rId11"/>
    <p:sldId id="290" r:id="rId12"/>
    <p:sldId id="291" r:id="rId13"/>
    <p:sldId id="292" r:id="rId14"/>
    <p:sldId id="293" r:id="rId15"/>
    <p:sldId id="294" r:id="rId16"/>
    <p:sldId id="325" r:id="rId17"/>
    <p:sldId id="295" r:id="rId18"/>
    <p:sldId id="296" r:id="rId19"/>
    <p:sldId id="297" r:id="rId20"/>
    <p:sldId id="298" r:id="rId21"/>
    <p:sldId id="299" r:id="rId22"/>
    <p:sldId id="300" r:id="rId23"/>
    <p:sldId id="310" r:id="rId24"/>
    <p:sldId id="326" r:id="rId25"/>
    <p:sldId id="311" r:id="rId26"/>
    <p:sldId id="301" r:id="rId27"/>
    <p:sldId id="308" r:id="rId28"/>
    <p:sldId id="303" r:id="rId29"/>
    <p:sldId id="304" r:id="rId30"/>
    <p:sldId id="324" r:id="rId31"/>
    <p:sldId id="305" r:id="rId32"/>
    <p:sldId id="302" r:id="rId33"/>
    <p:sldId id="306" r:id="rId34"/>
    <p:sldId id="307" r:id="rId35"/>
    <p:sldId id="316" r:id="rId36"/>
    <p:sldId id="317" r:id="rId37"/>
    <p:sldId id="318" r:id="rId38"/>
    <p:sldId id="319" r:id="rId39"/>
    <p:sldId id="320" r:id="rId40"/>
    <p:sldId id="321" r:id="rId41"/>
    <p:sldId id="322" r:id="rId42"/>
    <p:sldId id="323" r:id="rId43"/>
    <p:sldId id="328" r:id="rId44"/>
    <p:sldId id="284"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821" autoAdjust="0"/>
    <p:restoredTop sz="94434" autoAdjust="0"/>
  </p:normalViewPr>
  <p:slideViewPr>
    <p:cSldViewPr snapToGrid="0">
      <p:cViewPr varScale="1">
        <p:scale>
          <a:sx n="70" d="100"/>
          <a:sy n="70" d="100"/>
        </p:scale>
        <p:origin x="540" y="72"/>
      </p:cViewPr>
      <p:guideLst>
        <p:guide orient="horz" pos="2160"/>
        <p:guide pos="3840"/>
      </p:guideLst>
    </p:cSldViewPr>
  </p:slideViewPr>
  <p:notesTextViewPr>
    <p:cViewPr>
      <p:scale>
        <a:sx n="1" d="1"/>
        <a:sy n="1" d="1"/>
      </p:scale>
      <p:origin x="0" y="0"/>
    </p:cViewPr>
  </p:notesTextViewPr>
  <p:sorterViewPr>
    <p:cViewPr>
      <p:scale>
        <a:sx n="66" d="100"/>
        <a:sy n="66" d="100"/>
      </p:scale>
      <p:origin x="0" y="-400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s>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0.gif>
</file>

<file path=ppt/media/image21.gif>
</file>

<file path=ppt/media/image22.png>
</file>

<file path=ppt/media/image23.png>
</file>

<file path=ppt/media/image24.gif>
</file>

<file path=ppt/media/image25.gif>
</file>

<file path=ppt/media/image26.gif>
</file>

<file path=ppt/media/image27.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E5D48D-E9A4-4536-AECB-4104F26E3BDA}" type="datetimeFigureOut">
              <a:rPr lang="en-US" smtClean="0"/>
              <a:pPr/>
              <a:t>3/29/2022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9F8E61-8FAE-4BF3-AED1-9FECF4609D94}" type="slidenum">
              <a:rPr lang="en-US" smtClean="0"/>
              <a:pPr/>
              <a:t>‹#›</a:t>
            </a:fld>
            <a:endParaRPr lang="en-US"/>
          </a:p>
        </p:txBody>
      </p:sp>
    </p:spTree>
    <p:extLst>
      <p:ext uri="{BB962C8B-B14F-4D97-AF65-F5344CB8AC3E}">
        <p14:creationId xmlns:p14="http://schemas.microsoft.com/office/powerpoint/2010/main" val="37655049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28F7139-59B2-4EB9-8F73-4604F3CB3F34}" type="slidenum">
              <a:rPr lang="en-US" altLang="en-US">
                <a:latin typeface="Times New Roman" panose="02020603050405020304" pitchFamily="18" charset="0"/>
              </a:rPr>
              <a:pPr/>
              <a:t>2</a:t>
            </a:fld>
            <a:endParaRPr lang="en-US" altLang="en-US">
              <a:latin typeface="Times New Roman" panose="02020603050405020304" pitchFamily="18" charset="0"/>
            </a:endParaRPr>
          </a:p>
        </p:txBody>
      </p:sp>
      <p:sp>
        <p:nvSpPr>
          <p:cNvPr id="14339" name="Rectangle 2"/>
          <p:cNvSpPr>
            <a:spLocks noGrp="1" noRot="1" noChangeAspect="1" noChangeArrowheads="1" noTextEdit="1"/>
          </p:cNvSpPr>
          <p:nvPr>
            <p:ph type="sldImg"/>
          </p:nvPr>
        </p:nvSpPr>
        <p:spPr>
          <a:ln/>
        </p:spPr>
      </p:sp>
      <p:sp>
        <p:nvSpPr>
          <p:cNvPr id="143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17817390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1135CE3-FFA1-4FDB-9AF0-96BB948266B3}" type="slidenum">
              <a:rPr lang="en-US" altLang="en-US">
                <a:latin typeface="Times New Roman" panose="02020603050405020304" pitchFamily="18" charset="0"/>
              </a:rPr>
              <a:pPr/>
              <a:t>17</a:t>
            </a:fld>
            <a:endParaRPr lang="en-US" altLang="en-US">
              <a:latin typeface="Times New Roman" panose="02020603050405020304" pitchFamily="18" charset="0"/>
            </a:endParaRPr>
          </a:p>
        </p:txBody>
      </p:sp>
      <p:sp>
        <p:nvSpPr>
          <p:cNvPr id="53251" name="Rectangle 2"/>
          <p:cNvSpPr>
            <a:spLocks noGrp="1" noRot="1" noChangeAspect="1" noChangeArrowheads="1" noTextEdit="1"/>
          </p:cNvSpPr>
          <p:nvPr>
            <p:ph type="sldImg"/>
          </p:nvPr>
        </p:nvSpPr>
        <p:spPr>
          <a:ln/>
        </p:spPr>
      </p:sp>
      <p:sp>
        <p:nvSpPr>
          <p:cNvPr id="5325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13820081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F6EF046F-82C4-401A-8E8D-C027B3E63C78}" type="slidenum">
              <a:rPr lang="en-US" altLang="en-US">
                <a:latin typeface="Times New Roman" panose="02020603050405020304" pitchFamily="18" charset="0"/>
              </a:rPr>
              <a:pPr/>
              <a:t>18</a:t>
            </a:fld>
            <a:endParaRPr lang="en-US" altLang="en-US">
              <a:latin typeface="Times New Roman" panose="02020603050405020304" pitchFamily="18" charset="0"/>
            </a:endParaRPr>
          </a:p>
        </p:txBody>
      </p:sp>
      <p:sp>
        <p:nvSpPr>
          <p:cNvPr id="55299" name="Rectangle 2"/>
          <p:cNvSpPr>
            <a:spLocks noGrp="1" noRot="1" noChangeAspect="1" noChangeArrowheads="1" noTextEdit="1"/>
          </p:cNvSpPr>
          <p:nvPr>
            <p:ph type="sldImg"/>
          </p:nvPr>
        </p:nvSpPr>
        <p:spPr>
          <a:ln/>
        </p:spPr>
      </p:sp>
      <p:sp>
        <p:nvSpPr>
          <p:cNvPr id="5530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1322909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5F75ED9-63B1-4A19-954D-94AC34C01F16}" type="slidenum">
              <a:rPr lang="en-US" altLang="en-US">
                <a:latin typeface="Times New Roman" panose="02020603050405020304" pitchFamily="18" charset="0"/>
              </a:rPr>
              <a:pPr/>
              <a:t>19</a:t>
            </a:fld>
            <a:endParaRPr lang="en-US" altLang="en-US">
              <a:latin typeface="Times New Roman" panose="02020603050405020304" pitchFamily="18" charset="0"/>
            </a:endParaRPr>
          </a:p>
        </p:txBody>
      </p:sp>
      <p:sp>
        <p:nvSpPr>
          <p:cNvPr id="57347" name="Rectangle 2"/>
          <p:cNvSpPr>
            <a:spLocks noGrp="1" noRot="1" noChangeAspect="1" noChangeArrowheads="1" noTextEdit="1"/>
          </p:cNvSpPr>
          <p:nvPr>
            <p:ph type="sldImg"/>
          </p:nvPr>
        </p:nvSpPr>
        <p:spPr>
          <a:ln/>
        </p:spPr>
      </p:sp>
      <p:sp>
        <p:nvSpPr>
          <p:cNvPr id="5734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13508394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88C11F8-407E-431F-81CA-A8F500243103}" type="slidenum">
              <a:rPr lang="en-US" altLang="en-US">
                <a:latin typeface="Times New Roman" panose="02020603050405020304" pitchFamily="18" charset="0"/>
              </a:rPr>
              <a:pPr/>
              <a:t>20</a:t>
            </a:fld>
            <a:endParaRPr lang="en-US" altLang="en-US">
              <a:latin typeface="Times New Roman" panose="02020603050405020304" pitchFamily="18" charset="0"/>
            </a:endParaRPr>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3326528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6715D6E-7E7C-4CB5-8001-3919BD914672}" type="slidenum">
              <a:rPr lang="en-US" altLang="en-US">
                <a:latin typeface="Times New Roman" panose="02020603050405020304" pitchFamily="18" charset="0"/>
              </a:rPr>
              <a:pPr/>
              <a:t>21</a:t>
            </a:fld>
            <a:endParaRPr lang="en-US" altLang="en-US">
              <a:latin typeface="Times New Roman" panose="02020603050405020304" pitchFamily="18" charset="0"/>
            </a:endParaRPr>
          </a:p>
        </p:txBody>
      </p:sp>
      <p:sp>
        <p:nvSpPr>
          <p:cNvPr id="61443" name="Rectangle 2"/>
          <p:cNvSpPr>
            <a:spLocks noGrp="1" noRot="1" noChangeAspect="1" noChangeArrowheads="1" noTextEdit="1"/>
          </p:cNvSpPr>
          <p:nvPr>
            <p:ph type="sldImg"/>
          </p:nvPr>
        </p:nvSpPr>
        <p:spPr>
          <a:ln/>
        </p:spPr>
      </p:sp>
      <p:sp>
        <p:nvSpPr>
          <p:cNvPr id="614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4807081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29168EE-55CB-457A-A2BF-E93BCAD327C4}" type="slidenum">
              <a:rPr lang="en-US" altLang="en-US">
                <a:latin typeface="Times New Roman" panose="02020603050405020304" pitchFamily="18" charset="0"/>
              </a:rPr>
              <a:pPr/>
              <a:t>22</a:t>
            </a:fld>
            <a:endParaRPr lang="en-US" altLang="en-US">
              <a:latin typeface="Times New Roman" panose="02020603050405020304" pitchFamily="18" charset="0"/>
            </a:endParaRPr>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16890940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83AA8D5-40E3-4CA9-BC72-F1766ED594CB}" type="slidenum">
              <a:rPr lang="en-US" altLang="en-US">
                <a:latin typeface="Times New Roman" panose="02020603050405020304" pitchFamily="18" charset="0"/>
              </a:rPr>
              <a:pPr/>
              <a:t>26</a:t>
            </a:fld>
            <a:endParaRPr lang="en-US" altLang="en-US">
              <a:latin typeface="Times New Roman" panose="02020603050405020304" pitchFamily="18" charset="0"/>
            </a:endParaRPr>
          </a:p>
        </p:txBody>
      </p:sp>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6715493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35</a:t>
            </a:fld>
            <a:endParaRPr lang="en-US" dirty="0"/>
          </a:p>
        </p:txBody>
      </p:sp>
    </p:spTree>
    <p:extLst>
      <p:ext uri="{BB962C8B-B14F-4D97-AF65-F5344CB8AC3E}">
        <p14:creationId xmlns:p14="http://schemas.microsoft.com/office/powerpoint/2010/main" val="23354955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36</a:t>
            </a:fld>
            <a:endParaRPr lang="en-US" dirty="0"/>
          </a:p>
        </p:txBody>
      </p:sp>
    </p:spTree>
    <p:extLst>
      <p:ext uri="{BB962C8B-B14F-4D97-AF65-F5344CB8AC3E}">
        <p14:creationId xmlns:p14="http://schemas.microsoft.com/office/powerpoint/2010/main" val="38753591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37</a:t>
            </a:fld>
            <a:endParaRPr lang="en-US" dirty="0"/>
          </a:p>
        </p:txBody>
      </p:sp>
    </p:spTree>
    <p:extLst>
      <p:ext uri="{BB962C8B-B14F-4D97-AF65-F5344CB8AC3E}">
        <p14:creationId xmlns:p14="http://schemas.microsoft.com/office/powerpoint/2010/main" val="3724121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2AB1821-E590-4477-A23C-E97502469A93}" type="slidenum">
              <a:rPr lang="en-US" altLang="en-US">
                <a:latin typeface="Times New Roman" panose="02020603050405020304" pitchFamily="18" charset="0"/>
              </a:rPr>
              <a:pPr/>
              <a:t>8</a:t>
            </a:fld>
            <a:endParaRPr lang="en-US" altLang="en-US">
              <a:latin typeface="Times New Roman" panose="02020603050405020304" pitchFamily="18" charset="0"/>
            </a:endParaRPr>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9819626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38</a:t>
            </a:fld>
            <a:endParaRPr lang="en-US" dirty="0"/>
          </a:p>
        </p:txBody>
      </p:sp>
    </p:spTree>
    <p:extLst>
      <p:ext uri="{BB962C8B-B14F-4D97-AF65-F5344CB8AC3E}">
        <p14:creationId xmlns:p14="http://schemas.microsoft.com/office/powerpoint/2010/main" val="6545291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39</a:t>
            </a:fld>
            <a:endParaRPr lang="en-US" dirty="0"/>
          </a:p>
        </p:txBody>
      </p:sp>
    </p:spTree>
    <p:extLst>
      <p:ext uri="{BB962C8B-B14F-4D97-AF65-F5344CB8AC3E}">
        <p14:creationId xmlns:p14="http://schemas.microsoft.com/office/powerpoint/2010/main" val="30333100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lvl="0">
              <a:buFont typeface="Arial" pitchFamily="34" charset="0"/>
              <a:buNone/>
            </a:pPr>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40</a:t>
            </a:fld>
            <a:endParaRPr lang="en-US" dirty="0"/>
          </a:p>
        </p:txBody>
      </p:sp>
    </p:spTree>
    <p:extLst>
      <p:ext uri="{BB962C8B-B14F-4D97-AF65-F5344CB8AC3E}">
        <p14:creationId xmlns:p14="http://schemas.microsoft.com/office/powerpoint/2010/main" val="18468526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41</a:t>
            </a:fld>
            <a:endParaRPr lang="en-US" dirty="0"/>
          </a:p>
        </p:txBody>
      </p:sp>
    </p:spTree>
    <p:extLst>
      <p:ext uri="{BB962C8B-B14F-4D97-AF65-F5344CB8AC3E}">
        <p14:creationId xmlns:p14="http://schemas.microsoft.com/office/powerpoint/2010/main" val="21056418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42</a:t>
            </a:fld>
            <a:endParaRPr lang="en-US" dirty="0"/>
          </a:p>
        </p:txBody>
      </p:sp>
    </p:spTree>
    <p:extLst>
      <p:ext uri="{BB962C8B-B14F-4D97-AF65-F5344CB8AC3E}">
        <p14:creationId xmlns:p14="http://schemas.microsoft.com/office/powerpoint/2010/main" val="7152423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43</a:t>
            </a:fld>
            <a:endParaRPr lang="en-US" dirty="0"/>
          </a:p>
        </p:txBody>
      </p:sp>
    </p:spTree>
    <p:extLst>
      <p:ext uri="{BB962C8B-B14F-4D97-AF65-F5344CB8AC3E}">
        <p14:creationId xmlns:p14="http://schemas.microsoft.com/office/powerpoint/2010/main" val="28149868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79F8E61-8FAE-4BF3-AED1-9FECF4609D94}" type="slidenum">
              <a:rPr lang="en-US" smtClean="0"/>
              <a:pPr/>
              <a:t>44</a:t>
            </a:fld>
            <a:endParaRPr lang="en-US"/>
          </a:p>
        </p:txBody>
      </p:sp>
    </p:spTree>
    <p:extLst>
      <p:ext uri="{BB962C8B-B14F-4D97-AF65-F5344CB8AC3E}">
        <p14:creationId xmlns:p14="http://schemas.microsoft.com/office/powerpoint/2010/main" val="2594388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B6645ED-C64A-4BC8-AA70-03EACE1DE616}" type="slidenum">
              <a:rPr lang="en-US" altLang="en-US">
                <a:latin typeface="Times New Roman" panose="02020603050405020304" pitchFamily="18" charset="0"/>
              </a:rPr>
              <a:pPr/>
              <a:t>9</a:t>
            </a:fld>
            <a:endParaRPr lang="en-US" altLang="en-US">
              <a:latin typeface="Times New Roman" panose="02020603050405020304" pitchFamily="18" charset="0"/>
            </a:endParaRPr>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21696590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0304820-069E-4BCA-AFF2-7B7AB92E79F9}" type="slidenum">
              <a:rPr lang="en-US" altLang="en-US">
                <a:latin typeface="Times New Roman" panose="02020603050405020304" pitchFamily="18" charset="0"/>
              </a:rPr>
              <a:pPr/>
              <a:t>10</a:t>
            </a:fld>
            <a:endParaRPr lang="en-US" altLang="en-US">
              <a:latin typeface="Times New Roman" panose="02020603050405020304" pitchFamily="18" charset="0"/>
            </a:endParaRPr>
          </a:p>
        </p:txBody>
      </p:sp>
      <p:sp>
        <p:nvSpPr>
          <p:cNvPr id="40963" name="Rectangle 2"/>
          <p:cNvSpPr>
            <a:spLocks noGrp="1" noRot="1" noChangeAspect="1" noChangeArrowheads="1" noTextEdit="1"/>
          </p:cNvSpPr>
          <p:nvPr>
            <p:ph type="sldImg"/>
          </p:nvPr>
        </p:nvSpPr>
        <p:spPr>
          <a:ln/>
        </p:spPr>
      </p:sp>
      <p:sp>
        <p:nvSpPr>
          <p:cNvPr id="409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3992140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FA17C2A3-88A4-4AFB-9156-C6F648CF3267}" type="slidenum">
              <a:rPr lang="en-US" altLang="en-US">
                <a:latin typeface="Times New Roman" panose="02020603050405020304" pitchFamily="18" charset="0"/>
              </a:rPr>
              <a:pPr/>
              <a:t>11</a:t>
            </a:fld>
            <a:endParaRPr lang="en-US" altLang="en-US">
              <a:latin typeface="Times New Roman" panose="02020603050405020304" pitchFamily="18" charset="0"/>
            </a:endParaRPr>
          </a:p>
        </p:txBody>
      </p:sp>
      <p:sp>
        <p:nvSpPr>
          <p:cNvPr id="43011" name="Rectangle 2"/>
          <p:cNvSpPr>
            <a:spLocks noGrp="1" noRot="1" noChangeAspect="1" noChangeArrowheads="1" noTextEdit="1"/>
          </p:cNvSpPr>
          <p:nvPr>
            <p:ph type="sldImg"/>
          </p:nvPr>
        </p:nvSpPr>
        <p:spPr>
          <a:ln/>
        </p:spPr>
      </p:sp>
      <p:sp>
        <p:nvSpPr>
          <p:cNvPr id="430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9820219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0BB0A8A-471B-4FFC-A3D8-636AB6D6DC40}" type="slidenum">
              <a:rPr lang="en-US" altLang="en-US">
                <a:latin typeface="Times New Roman" panose="02020603050405020304" pitchFamily="18" charset="0"/>
              </a:rPr>
              <a:pPr/>
              <a:t>12</a:t>
            </a:fld>
            <a:endParaRPr lang="en-US" altLang="en-US">
              <a:latin typeface="Times New Roman" panose="02020603050405020304" pitchFamily="18" charset="0"/>
            </a:endParaRPr>
          </a:p>
        </p:txBody>
      </p:sp>
      <p:sp>
        <p:nvSpPr>
          <p:cNvPr id="45059" name="Rectangle 2"/>
          <p:cNvSpPr>
            <a:spLocks noGrp="1" noRot="1" noChangeAspect="1" noChangeArrowheads="1" noTextEdit="1"/>
          </p:cNvSpPr>
          <p:nvPr>
            <p:ph type="sldImg"/>
          </p:nvPr>
        </p:nvSpPr>
        <p:spPr>
          <a:ln/>
        </p:spPr>
      </p:sp>
      <p:sp>
        <p:nvSpPr>
          <p:cNvPr id="4506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27941853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D4FA7838-CAD0-48FB-96B9-B815F4A2D68C}" type="slidenum">
              <a:rPr lang="en-US" altLang="en-US">
                <a:latin typeface="Times New Roman" panose="02020603050405020304" pitchFamily="18" charset="0"/>
              </a:rPr>
              <a:pPr/>
              <a:t>13</a:t>
            </a:fld>
            <a:endParaRPr lang="en-US" altLang="en-US">
              <a:latin typeface="Times New Roman" panose="02020603050405020304" pitchFamily="18" charset="0"/>
            </a:endParaRPr>
          </a:p>
        </p:txBody>
      </p:sp>
      <p:sp>
        <p:nvSpPr>
          <p:cNvPr id="47107" name="Rectangle 2"/>
          <p:cNvSpPr>
            <a:spLocks noGrp="1" noRot="1" noChangeAspect="1" noChangeArrowheads="1" noTextEdit="1"/>
          </p:cNvSpPr>
          <p:nvPr>
            <p:ph type="sldImg"/>
          </p:nvPr>
        </p:nvSpPr>
        <p:spPr>
          <a:ln/>
        </p:spPr>
      </p:sp>
      <p:sp>
        <p:nvSpPr>
          <p:cNvPr id="4710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37026776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651D69F-3532-4DDE-82B7-25DA8CB2CCA7}" type="slidenum">
              <a:rPr lang="en-US" altLang="en-US">
                <a:latin typeface="Times New Roman" panose="02020603050405020304" pitchFamily="18" charset="0"/>
              </a:rPr>
              <a:pPr/>
              <a:t>14</a:t>
            </a:fld>
            <a:endParaRPr lang="en-US" altLang="en-US">
              <a:latin typeface="Times New Roman" panose="02020603050405020304" pitchFamily="18" charset="0"/>
            </a:endParaRPr>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37884278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15E1720-589C-4CFD-A720-33E8458726DB}" type="slidenum">
              <a:rPr lang="en-US" altLang="en-US">
                <a:latin typeface="Times New Roman" panose="02020603050405020304" pitchFamily="18" charset="0"/>
              </a:rPr>
              <a:pPr/>
              <a:t>15</a:t>
            </a:fld>
            <a:endParaRPr lang="en-US" altLang="en-US">
              <a:latin typeface="Times New Roman" panose="02020603050405020304" pitchFamily="18" charset="0"/>
            </a:endParaRPr>
          </a:p>
        </p:txBody>
      </p:sp>
      <p:sp>
        <p:nvSpPr>
          <p:cNvPr id="51203" name="Rectangle 2"/>
          <p:cNvSpPr>
            <a:spLocks noGrp="1" noRot="1" noChangeAspect="1" noChangeArrowheads="1" noTextEdit="1"/>
          </p:cNvSpPr>
          <p:nvPr>
            <p:ph type="sldImg"/>
          </p:nvPr>
        </p:nvSpPr>
        <p:spPr>
          <a:ln/>
        </p:spPr>
      </p:sp>
      <p:sp>
        <p:nvSpPr>
          <p:cNvPr id="512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36859859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12192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3" name="Rounded Rectangle 12"/>
          <p:cNvSpPr/>
          <p:nvPr/>
        </p:nvSpPr>
        <p:spPr>
          <a:xfrm>
            <a:off x="87084" y="69756"/>
            <a:ext cx="12017829"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9" name="Subtitle 8"/>
          <p:cNvSpPr>
            <a:spLocks noGrp="1"/>
          </p:cNvSpPr>
          <p:nvPr>
            <p:ph type="subTitle" idx="1"/>
          </p:nvPr>
        </p:nvSpPr>
        <p:spPr>
          <a:xfrm>
            <a:off x="1727200" y="3200400"/>
            <a:ext cx="8534400" cy="16002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p:txBody>
          <a:bodyPr/>
          <a:lstStyle/>
          <a:p>
            <a:fld id="{5421BB44-5FAE-4671-ACE5-C0A0F929EC84}" type="datetimeFigureOut">
              <a:rPr lang="en-US" smtClean="0"/>
              <a:pPr/>
              <a:t>3/29/2022</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49DE8AA0-DE97-42E3-B0CC-C1FBF0E34315}" type="slidenum">
              <a:rPr lang="en-US" smtClean="0"/>
              <a:pPr/>
              <a:t>‹#›</a:t>
            </a:fld>
            <a:endParaRPr lang="en-US"/>
          </a:p>
        </p:txBody>
      </p:sp>
      <p:sp>
        <p:nvSpPr>
          <p:cNvPr id="7" name="Rectangle 6"/>
          <p:cNvSpPr/>
          <p:nvPr/>
        </p:nvSpPr>
        <p:spPr>
          <a:xfrm>
            <a:off x="83909" y="1449304"/>
            <a:ext cx="12028716" cy="1527349"/>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83909" y="1396720"/>
            <a:ext cx="12028716" cy="120580"/>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83909" y="2976649"/>
            <a:ext cx="12028716" cy="11053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609600" y="1505931"/>
            <a:ext cx="10972800" cy="1470025"/>
          </a:xfrm>
        </p:spPr>
        <p:txBody>
          <a:bodyPr anchor="ctr"/>
          <a:lstStyle>
            <a:lvl1pPr algn="ctr">
              <a:defRPr lang="en-US" dirty="0">
                <a:solidFill>
                  <a:srgbClr val="FFFFFF"/>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421BB44-5FAE-4671-ACE5-C0A0F929EC84}" type="datetimeFigureOut">
              <a:rPr lang="en-US" smtClean="0"/>
              <a:pPr/>
              <a:t>3/29/2022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DE8AA0-DE97-42E3-B0CC-C1FBF0E34315}"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2"/>
            <a:ext cx="268224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1219200" y="274641"/>
            <a:ext cx="7416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421BB44-5FAE-4671-ACE5-C0A0F929EC84}" type="datetimeFigureOut">
              <a:rPr lang="en-US" smtClean="0"/>
              <a:pPr/>
              <a:t>3/29/2022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DE8AA0-DE97-42E3-B0CC-C1FBF0E34315}"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5421BB44-5FAE-4671-ACE5-C0A0F929EC84}" type="datetimeFigureOut">
              <a:rPr lang="en-US" smtClean="0"/>
              <a:pPr/>
              <a:t>3/29/2022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DE8AA0-DE97-42E3-B0CC-C1FBF0E34315}" type="slidenum">
              <a:rPr lang="en-US" smtClean="0"/>
              <a:pPr/>
              <a:t>‹#›</a:t>
            </a:fld>
            <a:endParaRPr lang="en-US"/>
          </a:p>
        </p:txBody>
      </p:sp>
      <p:sp>
        <p:nvSpPr>
          <p:cNvPr id="8" name="Content Placeholder 7"/>
          <p:cNvSpPr>
            <a:spLocks noGrp="1"/>
          </p:cNvSpPr>
          <p:nvPr>
            <p:ph sz="quarter" idx="1"/>
          </p:nvPr>
        </p:nvSpPr>
        <p:spPr>
          <a:xfrm>
            <a:off x="1219200" y="1447800"/>
            <a:ext cx="10363200" cy="4572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12192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0" name="Rounded Rectangle 9"/>
          <p:cNvSpPr/>
          <p:nvPr/>
        </p:nvSpPr>
        <p:spPr>
          <a:xfrm>
            <a:off x="87084" y="69756"/>
            <a:ext cx="12017829"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963084" y="952501"/>
            <a:ext cx="10363200" cy="1362075"/>
          </a:xfrm>
        </p:spPr>
        <p:txBody>
          <a:bodyPr anchor="b" anchorCtr="0"/>
          <a:lstStyle>
            <a:lvl1pPr algn="l">
              <a:buNone/>
              <a:defRPr sz="4000" b="0" cap="none"/>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963084" y="2547938"/>
            <a:ext cx="10363200" cy="1338262"/>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5421BB44-5FAE-4671-ACE5-C0A0F929EC84}" type="datetimeFigureOut">
              <a:rPr lang="en-US" smtClean="0"/>
              <a:pPr/>
              <a:t>3/29/2022</a:t>
            </a:fld>
            <a:endParaRPr lang="en-US"/>
          </a:p>
        </p:txBody>
      </p:sp>
      <p:sp>
        <p:nvSpPr>
          <p:cNvPr id="5" name="Footer Placeholder 4"/>
          <p:cNvSpPr>
            <a:spLocks noGrp="1"/>
          </p:cNvSpPr>
          <p:nvPr>
            <p:ph type="ftr" sz="quarter" idx="11"/>
          </p:nvPr>
        </p:nvSpPr>
        <p:spPr>
          <a:xfrm>
            <a:off x="1066800" y="6172200"/>
            <a:ext cx="5334000" cy="457200"/>
          </a:xfrm>
        </p:spPr>
        <p:txBody>
          <a:bodyPr/>
          <a:lstStyle/>
          <a:p>
            <a:endParaRPr lang="en-US"/>
          </a:p>
        </p:txBody>
      </p:sp>
      <p:sp>
        <p:nvSpPr>
          <p:cNvPr id="7" name="Rectangle 6"/>
          <p:cNvSpPr/>
          <p:nvPr/>
        </p:nvSpPr>
        <p:spPr>
          <a:xfrm flipV="1">
            <a:off x="92550" y="2376830"/>
            <a:ext cx="12018020"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92195" y="2341476"/>
            <a:ext cx="12018375"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91075" y="2468880"/>
            <a:ext cx="12019495" cy="4572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Slide Number Placeholder 5"/>
          <p:cNvSpPr>
            <a:spLocks noGrp="1"/>
          </p:cNvSpPr>
          <p:nvPr>
            <p:ph type="sldNum" sz="quarter" idx="12"/>
          </p:nvPr>
        </p:nvSpPr>
        <p:spPr>
          <a:xfrm>
            <a:off x="195072" y="6208776"/>
            <a:ext cx="609600" cy="457200"/>
          </a:xfrm>
        </p:spPr>
        <p:txBody>
          <a:bodyPr/>
          <a:lstStyle/>
          <a:p>
            <a:fld id="{49DE8AA0-DE97-42E3-B0CC-C1FBF0E34315}"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5421BB44-5FAE-4671-ACE5-C0A0F929EC84}" type="datetimeFigureOut">
              <a:rPr lang="en-US" smtClean="0"/>
              <a:pPr/>
              <a:t>3/29/2022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DE8AA0-DE97-42E3-B0CC-C1FBF0E34315}" type="slidenum">
              <a:rPr lang="en-US" smtClean="0"/>
              <a:pPr/>
              <a:t>‹#›</a:t>
            </a:fld>
            <a:endParaRPr lang="en-US"/>
          </a:p>
        </p:txBody>
      </p:sp>
      <p:sp>
        <p:nvSpPr>
          <p:cNvPr id="9" name="Content Placeholder 8"/>
          <p:cNvSpPr>
            <a:spLocks noGrp="1"/>
          </p:cNvSpPr>
          <p:nvPr>
            <p:ph sz="quarter" idx="1"/>
          </p:nvPr>
        </p:nvSpPr>
        <p:spPr>
          <a:xfrm>
            <a:off x="1219200" y="1447800"/>
            <a:ext cx="4998720" cy="4572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6578600" y="1447800"/>
            <a:ext cx="4998720" cy="4572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19200" y="273050"/>
            <a:ext cx="10363200" cy="1143000"/>
          </a:xfrm>
        </p:spPr>
        <p:txBody>
          <a:bodyPr anchor="b" anchorCtr="0"/>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1219200" y="1447800"/>
            <a:ext cx="49784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6604000" y="1447800"/>
            <a:ext cx="49784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5421BB44-5FAE-4671-ACE5-C0A0F929EC84}" type="datetimeFigureOut">
              <a:rPr lang="en-US" smtClean="0"/>
              <a:pPr/>
              <a:t>3/29/2022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9DE8AA0-DE97-42E3-B0CC-C1FBF0E34315}" type="slidenum">
              <a:rPr lang="en-US" smtClean="0"/>
              <a:pPr/>
              <a:t>‹#›</a:t>
            </a:fld>
            <a:endParaRPr lang="en-US"/>
          </a:p>
        </p:txBody>
      </p:sp>
      <p:sp>
        <p:nvSpPr>
          <p:cNvPr id="11" name="Content Placeholder 10"/>
          <p:cNvSpPr>
            <a:spLocks noGrp="1"/>
          </p:cNvSpPr>
          <p:nvPr>
            <p:ph sz="half" idx="2"/>
          </p:nvPr>
        </p:nvSpPr>
        <p:spPr>
          <a:xfrm>
            <a:off x="1219200" y="2247900"/>
            <a:ext cx="4978400" cy="38862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4"/>
          </p:nvPr>
        </p:nvSpPr>
        <p:spPr>
          <a:xfrm>
            <a:off x="6604000" y="2247900"/>
            <a:ext cx="4978400" cy="38862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5421BB44-5FAE-4671-ACE5-C0A0F929EC84}" type="datetimeFigureOut">
              <a:rPr lang="en-US" smtClean="0"/>
              <a:pPr/>
              <a:t>3/29/2022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9DE8AA0-DE97-42E3-B0CC-C1FBF0E34315}"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421BB44-5FAE-4671-ACE5-C0A0F929EC84}" type="datetimeFigureOut">
              <a:rPr lang="en-US" smtClean="0"/>
              <a:pPr/>
              <a:t>3/29/2022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9DE8AA0-DE97-42E3-B0CC-C1FBF0E34315}"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12192000" cy="6858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9" name="Rounded Rectangle 8"/>
          <p:cNvSpPr/>
          <p:nvPr/>
        </p:nvSpPr>
        <p:spPr>
          <a:xfrm>
            <a:off x="85344" y="69755"/>
            <a:ext cx="12017829"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219200" y="273050"/>
            <a:ext cx="10363200" cy="1143000"/>
          </a:xfrm>
        </p:spPr>
        <p:txBody>
          <a:bodyPr anchor="b" anchorCtr="0"/>
          <a:lstStyle>
            <a:lvl1pPr algn="l">
              <a:buNone/>
              <a:defRPr sz="4000" b="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1219200" y="1600200"/>
            <a:ext cx="2540000" cy="44958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5421BB44-5FAE-4671-ACE5-C0A0F929EC84}" type="datetimeFigureOut">
              <a:rPr lang="en-US" smtClean="0"/>
              <a:pPr/>
              <a:t>3/29/2022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DE8AA0-DE97-42E3-B0CC-C1FBF0E34315}" type="slidenum">
              <a:rPr lang="en-US" smtClean="0"/>
              <a:pPr/>
              <a:t>‹#›</a:t>
            </a:fld>
            <a:endParaRPr lang="en-US"/>
          </a:p>
        </p:txBody>
      </p:sp>
      <p:sp>
        <p:nvSpPr>
          <p:cNvPr id="11" name="Content Placeholder 10"/>
          <p:cNvSpPr>
            <a:spLocks noGrp="1"/>
          </p:cNvSpPr>
          <p:nvPr>
            <p:ph sz="quarter" idx="1"/>
          </p:nvPr>
        </p:nvSpPr>
        <p:spPr>
          <a:xfrm>
            <a:off x="3962400" y="1600200"/>
            <a:ext cx="7620000" cy="44958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9200" y="4900550"/>
            <a:ext cx="9753600" cy="522288"/>
          </a:xfrm>
        </p:spPr>
        <p:txBody>
          <a:bodyPr anchor="ctr">
            <a:noAutofit/>
          </a:bodyPr>
          <a:lstStyle>
            <a:lvl1pPr algn="l">
              <a:buNone/>
              <a:defRPr sz="2800" b="0"/>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1219200" y="5445825"/>
            <a:ext cx="9753600" cy="6858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5421BB44-5FAE-4671-ACE5-C0A0F929EC84}" type="datetimeFigureOut">
              <a:rPr lang="en-US" smtClean="0"/>
              <a:pPr/>
              <a:t>3/29/2022</a:t>
            </a:fld>
            <a:endParaRPr lang="en-US"/>
          </a:p>
        </p:txBody>
      </p:sp>
      <p:sp>
        <p:nvSpPr>
          <p:cNvPr id="6" name="Footer Placeholder 5"/>
          <p:cNvSpPr>
            <a:spLocks noGrp="1"/>
          </p:cNvSpPr>
          <p:nvPr>
            <p:ph type="ftr" sz="quarter" idx="11"/>
          </p:nvPr>
        </p:nvSpPr>
        <p:spPr>
          <a:xfrm>
            <a:off x="1219200" y="6172200"/>
            <a:ext cx="5181600" cy="457200"/>
          </a:xfrm>
        </p:spPr>
        <p:txBody>
          <a:bodyPr/>
          <a:lstStyle/>
          <a:p>
            <a:endParaRPr lang="en-US"/>
          </a:p>
        </p:txBody>
      </p:sp>
      <p:sp>
        <p:nvSpPr>
          <p:cNvPr id="7" name="Slide Number Placeholder 6"/>
          <p:cNvSpPr>
            <a:spLocks noGrp="1"/>
          </p:cNvSpPr>
          <p:nvPr>
            <p:ph type="sldNum" sz="quarter" idx="12"/>
          </p:nvPr>
        </p:nvSpPr>
        <p:spPr>
          <a:xfrm>
            <a:off x="195072" y="6208776"/>
            <a:ext cx="609600" cy="457200"/>
          </a:xfrm>
        </p:spPr>
        <p:txBody>
          <a:bodyPr/>
          <a:lstStyle/>
          <a:p>
            <a:fld id="{49DE8AA0-DE97-42E3-B0CC-C1FBF0E34315}" type="slidenum">
              <a:rPr lang="en-US" smtClean="0"/>
              <a:pPr/>
              <a:t>‹#›</a:t>
            </a:fld>
            <a:endParaRPr lang="en-US"/>
          </a:p>
        </p:txBody>
      </p:sp>
      <p:sp>
        <p:nvSpPr>
          <p:cNvPr id="11" name="Rectangle 10"/>
          <p:cNvSpPr/>
          <p:nvPr/>
        </p:nvSpPr>
        <p:spPr>
          <a:xfrm flipV="1">
            <a:off x="91076" y="4683555"/>
            <a:ext cx="12009120"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91345" y="4650475"/>
            <a:ext cx="12008852"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Rectangle 12"/>
          <p:cNvSpPr/>
          <p:nvPr/>
        </p:nvSpPr>
        <p:spPr>
          <a:xfrm>
            <a:off x="91348" y="4773225"/>
            <a:ext cx="12008849" cy="48807"/>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 name="Picture Placeholder 2"/>
          <p:cNvSpPr>
            <a:spLocks noGrp="1"/>
          </p:cNvSpPr>
          <p:nvPr>
            <p:ph type="pic" idx="1"/>
          </p:nvPr>
        </p:nvSpPr>
        <p:spPr>
          <a:xfrm>
            <a:off x="91078" y="66676"/>
            <a:ext cx="12002497" cy="4581525"/>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smtClean="0"/>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12192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8" name="Rounded Rectangle 7"/>
          <p:cNvSpPr/>
          <p:nvPr/>
        </p:nvSpPr>
        <p:spPr>
          <a:xfrm>
            <a:off x="85344" y="69755"/>
            <a:ext cx="12017829"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2" name="Title Placeholder 21"/>
          <p:cNvSpPr>
            <a:spLocks noGrp="1"/>
          </p:cNvSpPr>
          <p:nvPr>
            <p:ph type="title"/>
          </p:nvPr>
        </p:nvSpPr>
        <p:spPr>
          <a:xfrm>
            <a:off x="1219200" y="274638"/>
            <a:ext cx="10363200" cy="1143000"/>
          </a:xfrm>
          <a:prstGeom prst="rect">
            <a:avLst/>
          </a:prstGeom>
        </p:spPr>
        <p:txBody>
          <a:bodyPr bIns="91440"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1219200" y="1447800"/>
            <a:ext cx="10363200" cy="4572000"/>
          </a:xfrm>
          <a:prstGeom prst="rect">
            <a:avLst/>
          </a:prstGeom>
        </p:spPr>
        <p:txBody>
          <a:bodyPr>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8229600" y="6191250"/>
            <a:ext cx="3302000" cy="476250"/>
          </a:xfrm>
          <a:prstGeom prst="rect">
            <a:avLst/>
          </a:prstGeom>
        </p:spPr>
        <p:txBody>
          <a:bodyPr anchor="ctr" anchorCtr="0"/>
          <a:lstStyle>
            <a:lvl1pPr algn="r" eaLnBrk="1" latinLnBrk="0" hangingPunct="1">
              <a:defRPr kumimoji="0" sz="1400">
                <a:solidFill>
                  <a:schemeClr val="tx2"/>
                </a:solidFill>
              </a:defRPr>
            </a:lvl1pPr>
          </a:lstStyle>
          <a:p>
            <a:fld id="{5421BB44-5FAE-4671-ACE5-C0A0F929EC84}" type="datetimeFigureOut">
              <a:rPr lang="en-US" smtClean="0"/>
              <a:pPr/>
              <a:t>3/29/2022</a:t>
            </a:fld>
            <a:endParaRPr lang="en-US"/>
          </a:p>
        </p:txBody>
      </p:sp>
      <p:sp>
        <p:nvSpPr>
          <p:cNvPr id="3" name="Footer Placeholder 2"/>
          <p:cNvSpPr>
            <a:spLocks noGrp="1"/>
          </p:cNvSpPr>
          <p:nvPr>
            <p:ph type="ftr" sz="quarter" idx="3"/>
          </p:nvPr>
        </p:nvSpPr>
        <p:spPr>
          <a:xfrm>
            <a:off x="1219200" y="6172200"/>
            <a:ext cx="5283200" cy="457200"/>
          </a:xfrm>
          <a:prstGeom prst="rect">
            <a:avLst/>
          </a:prstGeom>
        </p:spPr>
        <p:txBody>
          <a:bodyPr anchor="ctr" anchorCtr="0"/>
          <a:lstStyle>
            <a:lvl1pP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195072" y="6210300"/>
            <a:ext cx="609600" cy="4572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49DE8AA0-DE97-42E3-B0CC-C1FBF0E34315}"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855" r:id="rId1"/>
    <p:sldLayoutId id="2147483856" r:id="rId2"/>
    <p:sldLayoutId id="2147483857" r:id="rId3"/>
    <p:sldLayoutId id="2147483858" r:id="rId4"/>
    <p:sldLayoutId id="2147483859" r:id="rId5"/>
    <p:sldLayoutId id="2147483860" r:id="rId6"/>
    <p:sldLayoutId id="2147483861" r:id="rId7"/>
    <p:sldLayoutId id="2147483862" r:id="rId8"/>
    <p:sldLayoutId id="2147483863" r:id="rId9"/>
    <p:sldLayoutId id="2147483864" r:id="rId10"/>
    <p:sldLayoutId id="2147483865"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image" Target="../media/image24.gi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5.gi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6.gi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002507" y="5183779"/>
            <a:ext cx="8923019" cy="1126283"/>
          </a:xfrm>
        </p:spPr>
        <p:txBody>
          <a:bodyPr>
            <a:normAutofit/>
          </a:bodyPr>
          <a:lstStyle/>
          <a:p>
            <a:pPr marL="3943350" lvl="8" indent="-285750">
              <a:buFont typeface="Century Gothic" panose="020B0502020202020204" pitchFamily="34" charset="0"/>
              <a:buChar char="―"/>
            </a:pPr>
            <a:r>
              <a:rPr lang="en-US" sz="1800" b="1" dirty="0" smtClean="0"/>
              <a:t>	</a:t>
            </a:r>
            <a:r>
              <a:rPr lang="en-US" sz="2400" b="1" dirty="0" smtClean="0"/>
              <a:t>Presented By</a:t>
            </a:r>
            <a:r>
              <a:rPr lang="en-US" sz="2900" dirty="0" smtClean="0"/>
              <a:t>	</a:t>
            </a:r>
            <a:r>
              <a:rPr lang="en-US" dirty="0" smtClean="0"/>
              <a:t>			</a:t>
            </a:r>
            <a:r>
              <a:rPr lang="en-US" sz="1400" dirty="0" smtClean="0"/>
              <a:t>   </a:t>
            </a:r>
            <a:r>
              <a:rPr lang="en-US" sz="2000" dirty="0" err="1" smtClean="0"/>
              <a:t>Sudeshna</a:t>
            </a:r>
            <a:r>
              <a:rPr lang="en-US" sz="2000" dirty="0" smtClean="0"/>
              <a:t> </a:t>
            </a:r>
            <a:r>
              <a:rPr lang="en-US" sz="2000" dirty="0" err="1" smtClean="0"/>
              <a:t>Kundu</a:t>
            </a:r>
            <a:r>
              <a:rPr lang="en-US" sz="2000" dirty="0" smtClean="0"/>
              <a:t> (</a:t>
            </a:r>
            <a:r>
              <a:rPr lang="en-US" sz="2000" dirty="0" err="1" smtClean="0"/>
              <a:t>Mondal</a:t>
            </a:r>
            <a:r>
              <a:rPr lang="en-US" sz="2000" dirty="0" smtClean="0"/>
              <a:t>)</a:t>
            </a:r>
            <a:endParaRPr lang="en-US" sz="2000" dirty="0"/>
          </a:p>
        </p:txBody>
      </p:sp>
      <p:sp>
        <p:nvSpPr>
          <p:cNvPr id="2" name="Title 1"/>
          <p:cNvSpPr>
            <a:spLocks noGrp="1"/>
          </p:cNvSpPr>
          <p:nvPr>
            <p:ph type="ctrTitle"/>
          </p:nvPr>
        </p:nvSpPr>
        <p:spPr/>
        <p:txBody>
          <a:bodyPr/>
          <a:lstStyle/>
          <a:p>
            <a:r>
              <a:rPr lang="en-US" dirty="0" smtClean="0"/>
              <a:t>Operating Systems</a:t>
            </a:r>
            <a:br>
              <a:rPr lang="en-US" dirty="0" smtClean="0"/>
            </a:br>
            <a:r>
              <a:rPr lang="en-US" dirty="0" smtClean="0"/>
              <a:t>(Disk Management)</a:t>
            </a:r>
            <a:endParaRPr lang="en-US" dirty="0"/>
          </a:p>
        </p:txBody>
      </p:sp>
    </p:spTree>
    <p:extLst>
      <p:ext uri="{BB962C8B-B14F-4D97-AF65-F5344CB8AC3E}">
        <p14:creationId xmlns:p14="http://schemas.microsoft.com/office/powerpoint/2010/main" val="103059575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a:xfrm>
            <a:off x="705573" y="598922"/>
            <a:ext cx="6950075" cy="576263"/>
          </a:xfrm>
        </p:spPr>
        <p:txBody>
          <a:bodyPr>
            <a:normAutofit fontScale="90000"/>
          </a:bodyPr>
          <a:lstStyle/>
          <a:p>
            <a:pPr eaLnBrk="1" hangingPunct="1"/>
            <a:r>
              <a:rPr lang="en-US" altLang="en-US" dirty="0" smtClean="0"/>
              <a:t>FCFS</a:t>
            </a:r>
          </a:p>
        </p:txBody>
      </p:sp>
      <p:sp>
        <p:nvSpPr>
          <p:cNvPr id="22531" name="Text Box 4"/>
          <p:cNvSpPr txBox="1">
            <a:spLocks noChangeArrowheads="1"/>
          </p:cNvSpPr>
          <p:nvPr/>
        </p:nvSpPr>
        <p:spPr bwMode="auto">
          <a:xfrm>
            <a:off x="2374900" y="1552575"/>
            <a:ext cx="7188200" cy="424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6" rIns="91431" bIns="45716" anchor="ct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b="1" dirty="0">
                <a:latin typeface="Helvetica" panose="020B0604020202020204" pitchFamily="34" charset="0"/>
              </a:rPr>
              <a:t>Advantages:</a:t>
            </a:r>
          </a:p>
          <a:p>
            <a:pPr marL="285750" indent="-285750">
              <a:spcBef>
                <a:spcPct val="50000"/>
              </a:spcBef>
              <a:buFont typeface="Arial" panose="020B0604020202020204" pitchFamily="34" charset="0"/>
              <a:buChar char="•"/>
              <a:defRPr/>
            </a:pPr>
            <a:r>
              <a:rPr lang="en-US" altLang="en-US" dirty="0">
                <a:latin typeface="Helvetica" panose="020B0604020202020204" pitchFamily="34" charset="0"/>
              </a:rPr>
              <a:t>It is the simplest Disk Scheduling algorithm. </a:t>
            </a:r>
          </a:p>
          <a:p>
            <a:pPr marL="285750" indent="-285750">
              <a:spcBef>
                <a:spcPct val="50000"/>
              </a:spcBef>
              <a:buFont typeface="Arial" panose="020B0604020202020204" pitchFamily="34" charset="0"/>
              <a:buChar char="•"/>
              <a:defRPr/>
            </a:pPr>
            <a:r>
              <a:rPr lang="en-US" altLang="en-US" dirty="0">
                <a:latin typeface="Helvetica" panose="020B0604020202020204" pitchFamily="34" charset="0"/>
              </a:rPr>
              <a:t>It services the IO requests in the order in which they arrive. There is no starvation in this algorithm, every request is serviced.</a:t>
            </a:r>
          </a:p>
          <a:p>
            <a:pPr marL="285750" indent="-285750">
              <a:spcBef>
                <a:spcPct val="50000"/>
              </a:spcBef>
              <a:buFont typeface="Arial" panose="020B0604020202020204" pitchFamily="34" charset="0"/>
              <a:buChar char="•"/>
              <a:defRPr/>
            </a:pPr>
            <a:r>
              <a:rPr lang="en-US" altLang="en-US" dirty="0">
                <a:latin typeface="Helvetica" panose="020B0604020202020204" pitchFamily="34" charset="0"/>
              </a:rPr>
              <a:t>Can be used with less load</a:t>
            </a:r>
          </a:p>
          <a:p>
            <a:pPr marL="285750" indent="-285750">
              <a:spcBef>
                <a:spcPct val="50000"/>
              </a:spcBef>
              <a:buFont typeface="Arial" panose="020B0604020202020204" pitchFamily="34" charset="0"/>
              <a:buChar char="•"/>
              <a:defRPr/>
            </a:pPr>
            <a:endParaRPr lang="en-US" altLang="en-US" b="1" dirty="0">
              <a:latin typeface="Helvetica" panose="020B0604020202020204" pitchFamily="34" charset="0"/>
            </a:endParaRPr>
          </a:p>
          <a:p>
            <a:pPr marL="285750" indent="-285750">
              <a:spcBef>
                <a:spcPct val="50000"/>
              </a:spcBef>
              <a:buFont typeface="Arial" panose="020B0604020202020204" pitchFamily="34" charset="0"/>
              <a:buChar char="•"/>
              <a:defRPr/>
            </a:pPr>
            <a:r>
              <a:rPr lang="en-US" altLang="en-US" b="1" dirty="0">
                <a:latin typeface="Helvetica" panose="020B0604020202020204" pitchFamily="34" charset="0"/>
              </a:rPr>
              <a:t>Disadvantages</a:t>
            </a:r>
          </a:p>
          <a:p>
            <a:pPr marL="285750" indent="-285750">
              <a:spcBef>
                <a:spcPct val="50000"/>
              </a:spcBef>
              <a:buFont typeface="Arial" panose="020B0604020202020204" pitchFamily="34" charset="0"/>
              <a:buChar char="•"/>
              <a:defRPr/>
            </a:pPr>
            <a:r>
              <a:rPr lang="en-US" altLang="en-US" dirty="0">
                <a:latin typeface="Helvetica" panose="020B0604020202020204" pitchFamily="34" charset="0"/>
              </a:rPr>
              <a:t>The scheme does not optimize the seek time.</a:t>
            </a:r>
          </a:p>
          <a:p>
            <a:pPr marL="285750" indent="-285750">
              <a:spcBef>
                <a:spcPct val="50000"/>
              </a:spcBef>
              <a:buFont typeface="Arial" panose="020B0604020202020204" pitchFamily="34" charset="0"/>
              <a:buChar char="•"/>
              <a:defRPr/>
            </a:pPr>
            <a:r>
              <a:rPr lang="en-US" altLang="en-US" dirty="0">
                <a:latin typeface="Helvetica" panose="020B0604020202020204" pitchFamily="34" charset="0"/>
              </a:rPr>
              <a:t>The request may come from different processes therefore there is the possibility of inappropriate movement of the head.</a:t>
            </a:r>
          </a:p>
          <a:p>
            <a:pPr algn="ctr">
              <a:spcBef>
                <a:spcPct val="50000"/>
              </a:spcBef>
              <a:defRPr/>
            </a:pPr>
            <a:endParaRPr lang="en-US" altLang="en-US" dirty="0">
              <a:latin typeface="Helvetica" panose="020B0604020202020204" pitchFamily="34" charset="0"/>
            </a:endParaRPr>
          </a:p>
        </p:txBody>
      </p:sp>
    </p:spTree>
    <p:extLst>
      <p:ext uri="{BB962C8B-B14F-4D97-AF65-F5344CB8AC3E}">
        <p14:creationId xmlns:p14="http://schemas.microsoft.com/office/powerpoint/2010/main" val="177895372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a:xfrm>
            <a:off x="762000" y="571502"/>
            <a:ext cx="8229600" cy="576262"/>
          </a:xfrm>
        </p:spPr>
        <p:txBody>
          <a:bodyPr>
            <a:normAutofit fontScale="90000"/>
          </a:bodyPr>
          <a:lstStyle/>
          <a:p>
            <a:pPr eaLnBrk="1" hangingPunct="1"/>
            <a:r>
              <a:rPr lang="en-US" altLang="en-US" dirty="0" smtClean="0"/>
              <a:t>SSTF</a:t>
            </a:r>
          </a:p>
        </p:txBody>
      </p:sp>
      <p:sp>
        <p:nvSpPr>
          <p:cNvPr id="41987" name="Rectangle 3"/>
          <p:cNvSpPr>
            <a:spLocks noGrp="1" noChangeArrowheads="1"/>
          </p:cNvSpPr>
          <p:nvPr>
            <p:ph type="body" idx="1"/>
          </p:nvPr>
        </p:nvSpPr>
        <p:spPr>
          <a:xfrm>
            <a:off x="2398714" y="1111251"/>
            <a:ext cx="7081837" cy="4530725"/>
          </a:xfrm>
        </p:spPr>
        <p:txBody>
          <a:bodyPr/>
          <a:lstStyle/>
          <a:p>
            <a:r>
              <a:rPr lang="en-US" altLang="en-US" sz="1800"/>
              <a:t>Shortest Seek Time First selects the request with the minimum seek time from the current head position</a:t>
            </a:r>
          </a:p>
          <a:p>
            <a:r>
              <a:rPr lang="en-US" altLang="en-US" sz="1800"/>
              <a:t>SSTF scheduling is a form of SJF scheduling; may cause starvation of some requests</a:t>
            </a:r>
          </a:p>
          <a:p>
            <a:r>
              <a:rPr lang="en-US" altLang="en-US" sz="1800"/>
              <a:t>Illustration shows total head movement of 236 cylinders</a:t>
            </a:r>
          </a:p>
        </p:txBody>
      </p:sp>
      <p:pic>
        <p:nvPicPr>
          <p:cNvPr id="41988" name="Picture 4" descr="1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94076" y="2938463"/>
            <a:ext cx="4811713" cy="3243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1461765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a:xfrm>
            <a:off x="665018" y="709324"/>
            <a:ext cx="8229600" cy="576262"/>
          </a:xfrm>
        </p:spPr>
        <p:txBody>
          <a:bodyPr>
            <a:normAutofit fontScale="90000"/>
          </a:bodyPr>
          <a:lstStyle/>
          <a:p>
            <a:pPr eaLnBrk="1" hangingPunct="1"/>
            <a:r>
              <a:rPr lang="en-US" altLang="en-US" dirty="0" smtClean="0"/>
              <a:t>SSTF</a:t>
            </a:r>
          </a:p>
        </p:txBody>
      </p:sp>
      <p:sp>
        <p:nvSpPr>
          <p:cNvPr id="23555" name="Rectangle 3"/>
          <p:cNvSpPr>
            <a:spLocks noGrp="1" noChangeArrowheads="1"/>
          </p:cNvSpPr>
          <p:nvPr>
            <p:ph type="body" idx="1"/>
          </p:nvPr>
        </p:nvSpPr>
        <p:spPr>
          <a:xfrm>
            <a:off x="2398714" y="1111251"/>
            <a:ext cx="7081837" cy="4530725"/>
          </a:xfrm>
        </p:spPr>
        <p:txBody>
          <a:bodyPr/>
          <a:lstStyle/>
          <a:p>
            <a:pPr marL="0" indent="0">
              <a:buNone/>
              <a:defRPr/>
            </a:pPr>
            <a:endParaRPr lang="en-US" sz="1800" b="1" dirty="0"/>
          </a:p>
          <a:p>
            <a:pPr marL="0" indent="0">
              <a:buNone/>
              <a:defRPr/>
            </a:pPr>
            <a:r>
              <a:rPr lang="en-US" sz="1800" b="1" dirty="0"/>
              <a:t>Advantages</a:t>
            </a:r>
          </a:p>
          <a:p>
            <a:pPr>
              <a:defRPr/>
            </a:pPr>
            <a:r>
              <a:rPr lang="en-US" sz="1800" dirty="0"/>
              <a:t>Very efficient in seek moves</a:t>
            </a:r>
          </a:p>
          <a:p>
            <a:pPr>
              <a:defRPr/>
            </a:pPr>
            <a:r>
              <a:rPr lang="en-US" sz="1800" dirty="0"/>
              <a:t>Less average response time and waiting time</a:t>
            </a:r>
          </a:p>
          <a:p>
            <a:pPr>
              <a:defRPr/>
            </a:pPr>
            <a:r>
              <a:rPr lang="en-US" sz="1800" dirty="0"/>
              <a:t>Increased throughput</a:t>
            </a:r>
          </a:p>
          <a:p>
            <a:pPr marL="0" indent="0">
              <a:buNone/>
              <a:defRPr/>
            </a:pPr>
            <a:endParaRPr lang="en-US" sz="1800" b="1" dirty="0"/>
          </a:p>
          <a:p>
            <a:pPr marL="0" indent="0">
              <a:buNone/>
              <a:defRPr/>
            </a:pPr>
            <a:r>
              <a:rPr lang="en-US" sz="1800" b="1" dirty="0"/>
              <a:t>Disadvantages</a:t>
            </a:r>
          </a:p>
          <a:p>
            <a:pPr>
              <a:defRPr/>
            </a:pPr>
            <a:r>
              <a:rPr lang="en-US" sz="1800" dirty="0"/>
              <a:t>It may cause starvation for some requests.</a:t>
            </a:r>
          </a:p>
          <a:p>
            <a:pPr>
              <a:defRPr/>
            </a:pPr>
            <a:r>
              <a:rPr lang="en-US" sz="1800" dirty="0"/>
              <a:t>Switching direction on the frequent basis slows the working of algorithm.</a:t>
            </a:r>
          </a:p>
          <a:p>
            <a:pPr>
              <a:defRPr/>
            </a:pPr>
            <a:r>
              <a:rPr lang="en-US" sz="1800" dirty="0"/>
              <a:t>It is not the most optimal algorithm.</a:t>
            </a:r>
          </a:p>
        </p:txBody>
      </p:sp>
    </p:spTree>
    <p:extLst>
      <p:ext uri="{BB962C8B-B14F-4D97-AF65-F5344CB8AC3E}">
        <p14:creationId xmlns:p14="http://schemas.microsoft.com/office/powerpoint/2010/main" val="39430401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a:xfrm>
            <a:off x="678874" y="574676"/>
            <a:ext cx="7840663" cy="576263"/>
          </a:xfrm>
        </p:spPr>
        <p:txBody>
          <a:bodyPr>
            <a:normAutofit fontScale="90000"/>
          </a:bodyPr>
          <a:lstStyle/>
          <a:p>
            <a:pPr eaLnBrk="1" hangingPunct="1"/>
            <a:r>
              <a:rPr lang="en-US" altLang="en-US" dirty="0" smtClean="0"/>
              <a:t>SCAN</a:t>
            </a:r>
          </a:p>
        </p:txBody>
      </p:sp>
      <p:sp>
        <p:nvSpPr>
          <p:cNvPr id="46083" name="Rectangle 3"/>
          <p:cNvSpPr>
            <a:spLocks noGrp="1" noChangeArrowheads="1"/>
          </p:cNvSpPr>
          <p:nvPr>
            <p:ph type="body" idx="1"/>
          </p:nvPr>
        </p:nvSpPr>
        <p:spPr>
          <a:xfrm>
            <a:off x="2384426" y="1150939"/>
            <a:ext cx="7205663" cy="4530725"/>
          </a:xfrm>
        </p:spPr>
        <p:txBody>
          <a:bodyPr/>
          <a:lstStyle/>
          <a:p>
            <a:r>
              <a:rPr lang="en-US" altLang="en-US" sz="1800"/>
              <a:t>The disk arm starts at one end of the disk, and moves toward the other end, servicing requests until it gets to the other end of the disk, where the head movement is reversed and servicing continues.</a:t>
            </a:r>
          </a:p>
          <a:p>
            <a:r>
              <a:rPr lang="en-US" altLang="en-US" sz="1800" b="1">
                <a:solidFill>
                  <a:srgbClr val="3366FF"/>
                </a:solidFill>
              </a:rPr>
              <a:t>SCAN algorithm</a:t>
            </a:r>
            <a:r>
              <a:rPr lang="en-US" altLang="en-US" sz="1800">
                <a:solidFill>
                  <a:srgbClr val="3366FF"/>
                </a:solidFill>
              </a:rPr>
              <a:t> </a:t>
            </a:r>
            <a:r>
              <a:rPr lang="en-US" altLang="en-US" sz="1800"/>
              <a:t>Sometimes called the </a:t>
            </a:r>
            <a:r>
              <a:rPr lang="en-US" altLang="en-US" sz="1800" b="1">
                <a:solidFill>
                  <a:srgbClr val="3366FF"/>
                </a:solidFill>
              </a:rPr>
              <a:t>elevator algorithm</a:t>
            </a:r>
          </a:p>
          <a:p>
            <a:r>
              <a:rPr lang="en-US" altLang="en-US" sz="1800"/>
              <a:t>Illustration shows total head movement of 236 cylinders</a:t>
            </a:r>
          </a:p>
          <a:p>
            <a:r>
              <a:rPr lang="en-US" altLang="en-US" sz="1800"/>
              <a:t>But note that if requests are uniformly dense, largest density at other end of disk and those wait the longest</a:t>
            </a:r>
          </a:p>
        </p:txBody>
      </p:sp>
    </p:spTree>
    <p:extLst>
      <p:ext uri="{BB962C8B-B14F-4D97-AF65-F5344CB8AC3E}">
        <p14:creationId xmlns:p14="http://schemas.microsoft.com/office/powerpoint/2010/main" val="389288865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a:xfrm>
            <a:off x="554182" y="660402"/>
            <a:ext cx="8229600" cy="576262"/>
          </a:xfrm>
        </p:spPr>
        <p:txBody>
          <a:bodyPr>
            <a:normAutofit fontScale="90000"/>
          </a:bodyPr>
          <a:lstStyle/>
          <a:p>
            <a:pPr eaLnBrk="1" hangingPunct="1"/>
            <a:r>
              <a:rPr lang="en-US" altLang="en-US" smtClean="0"/>
              <a:t>SCAN (Cont.)</a:t>
            </a:r>
          </a:p>
        </p:txBody>
      </p:sp>
      <p:pic>
        <p:nvPicPr>
          <p:cNvPr id="48131"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70250" y="1236664"/>
            <a:ext cx="5981700" cy="451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7419686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a:xfrm>
            <a:off x="637309" y="638608"/>
            <a:ext cx="8229600" cy="576262"/>
          </a:xfrm>
        </p:spPr>
        <p:txBody>
          <a:bodyPr>
            <a:normAutofit fontScale="90000"/>
          </a:bodyPr>
          <a:lstStyle/>
          <a:p>
            <a:pPr eaLnBrk="1" hangingPunct="1"/>
            <a:r>
              <a:rPr lang="en-US" altLang="en-US" smtClean="0"/>
              <a:t>SCAN (Cont.)</a:t>
            </a:r>
          </a:p>
        </p:txBody>
      </p:sp>
      <p:sp>
        <p:nvSpPr>
          <p:cNvPr id="4" name="Rectangle 3"/>
          <p:cNvSpPr txBox="1">
            <a:spLocks noChangeArrowheads="1"/>
          </p:cNvSpPr>
          <p:nvPr/>
        </p:nvSpPr>
        <p:spPr>
          <a:xfrm>
            <a:off x="2398714" y="1111251"/>
            <a:ext cx="7081837" cy="4530725"/>
          </a:xfrm>
          <a:prstGeom prst="rect">
            <a:avLst/>
          </a:prstGeom>
        </p:spPr>
        <p:txBody>
          <a:bodyPr/>
          <a:lstStyle>
            <a:lvl1pPr marL="341313" indent="-341313" algn="l" rtl="0" eaLnBrk="0" fontAlgn="base" hangingPunct="0">
              <a:spcBef>
                <a:spcPct val="35000"/>
              </a:spcBef>
              <a:spcAft>
                <a:spcPct val="0"/>
              </a:spcAft>
              <a:buClr>
                <a:srgbClr val="993300"/>
              </a:buClr>
              <a:buSzPct val="90000"/>
              <a:buFont typeface="Monotype Sorts" pitchFamily="-84" charset="2"/>
              <a:buChar char="n"/>
              <a:defRPr kumimoji="1" sz="3200">
                <a:solidFill>
                  <a:schemeClr val="tx1"/>
                </a:solidFill>
                <a:latin typeface="+mn-lt"/>
                <a:ea typeface="MS PGothic" pitchFamily="34" charset="-128"/>
                <a:cs typeface="MS PGothic" pitchFamily="34" charset="-128"/>
              </a:defRPr>
            </a:lvl1pPr>
            <a:lvl2pPr marL="741363" indent="-284163" algn="l" rtl="0" eaLnBrk="0" fontAlgn="base" hangingPunct="0">
              <a:spcBef>
                <a:spcPct val="35000"/>
              </a:spcBef>
              <a:spcAft>
                <a:spcPct val="0"/>
              </a:spcAft>
              <a:buClr>
                <a:srgbClr val="CC6600"/>
              </a:buClr>
              <a:buSzPct val="80000"/>
              <a:buFont typeface="Monotype Sorts" pitchFamily="-84" charset="2"/>
              <a:buChar char="l"/>
              <a:defRPr kumimoji="1" sz="2800">
                <a:solidFill>
                  <a:schemeClr val="tx1"/>
                </a:solidFill>
                <a:latin typeface="+mn-lt"/>
                <a:ea typeface="MS PGothic" pitchFamily="34" charset="-128"/>
              </a:defRPr>
            </a:lvl2pPr>
            <a:lvl3pPr marL="1084263" indent="-227013" algn="l" rtl="0" eaLnBrk="0" fontAlgn="base" hangingPunct="0">
              <a:spcBef>
                <a:spcPct val="35000"/>
              </a:spcBef>
              <a:spcAft>
                <a:spcPct val="0"/>
              </a:spcAft>
              <a:buClr>
                <a:srgbClr val="009900"/>
              </a:buClr>
              <a:buSzPct val="75000"/>
              <a:buFont typeface="Webdings" panose="05030102010509060703" pitchFamily="18" charset="2"/>
              <a:buChar char="4"/>
              <a:defRPr kumimoji="1" sz="2400">
                <a:solidFill>
                  <a:schemeClr val="tx1"/>
                </a:solidFill>
                <a:latin typeface="+mn-lt"/>
                <a:ea typeface="MS PGothic" pitchFamily="34" charset="-128"/>
              </a:defRPr>
            </a:lvl3pPr>
            <a:lvl4pPr marL="1427163" indent="-227013" algn="l" rtl="0" eaLnBrk="0" fontAlgn="base" hangingPunct="0">
              <a:spcBef>
                <a:spcPct val="35000"/>
              </a:spcBef>
              <a:spcAft>
                <a:spcPct val="0"/>
              </a:spcAft>
              <a:buClr>
                <a:schemeClr val="hlink"/>
              </a:buClr>
              <a:buSzPct val="75000"/>
              <a:buChar char="–"/>
              <a:defRPr kumimoji="1" sz="2000">
                <a:solidFill>
                  <a:schemeClr val="tx1"/>
                </a:solidFill>
                <a:latin typeface="+mn-lt"/>
                <a:ea typeface="MS PGothic" pitchFamily="34" charset="-128"/>
              </a:defRPr>
            </a:lvl4pPr>
            <a:lvl5pPr marL="1770063" indent="-227013" algn="l" rtl="0" eaLnBrk="0" fontAlgn="base" hangingPunct="0">
              <a:spcBef>
                <a:spcPct val="35000"/>
              </a:spcBef>
              <a:spcAft>
                <a:spcPct val="0"/>
              </a:spcAft>
              <a:buClr>
                <a:srgbClr val="FF0066"/>
              </a:buClr>
              <a:buSzPct val="75000"/>
              <a:buChar char="»"/>
              <a:defRPr kumimoji="1" sz="2000">
                <a:solidFill>
                  <a:schemeClr val="tx1"/>
                </a:solidFill>
                <a:latin typeface="+mn-lt"/>
                <a:ea typeface="MS PGothic" pitchFamily="34" charset="-128"/>
              </a:defRPr>
            </a:lvl5pPr>
            <a:lvl6pPr marL="2228738" indent="-228589"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5915" indent="-228589"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093" indent="-228589"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270" indent="-228589"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a:lstStyle>
          <a:p>
            <a:pPr marL="0" indent="0">
              <a:buNone/>
              <a:defRPr/>
            </a:pPr>
            <a:endParaRPr lang="en-US" sz="1800" b="1" kern="0" dirty="0"/>
          </a:p>
          <a:p>
            <a:pPr marL="0" indent="0">
              <a:buNone/>
              <a:defRPr/>
            </a:pPr>
            <a:r>
              <a:rPr lang="en-US" sz="1800" b="1" kern="0" dirty="0"/>
              <a:t>Advantages</a:t>
            </a:r>
          </a:p>
          <a:p>
            <a:pPr>
              <a:defRPr/>
            </a:pPr>
            <a:r>
              <a:rPr lang="en-US" sz="1800" kern="0" dirty="0"/>
              <a:t>Simple easy to understand and implement</a:t>
            </a:r>
          </a:p>
          <a:p>
            <a:pPr>
              <a:defRPr/>
            </a:pPr>
            <a:r>
              <a:rPr lang="en-US" sz="1800" kern="0" dirty="0"/>
              <a:t>No starvation (bounded waiting)</a:t>
            </a:r>
          </a:p>
          <a:p>
            <a:pPr>
              <a:defRPr/>
            </a:pPr>
            <a:r>
              <a:rPr lang="en-US" sz="1800" kern="0" dirty="0"/>
              <a:t>Low variance and average waiting time</a:t>
            </a:r>
          </a:p>
          <a:p>
            <a:pPr marL="0" indent="0">
              <a:buNone/>
              <a:defRPr/>
            </a:pPr>
            <a:endParaRPr lang="en-US" sz="1800" b="1" kern="0" dirty="0"/>
          </a:p>
          <a:p>
            <a:pPr marL="0" indent="0">
              <a:buNone/>
              <a:defRPr/>
            </a:pPr>
            <a:r>
              <a:rPr lang="en-US" sz="1800" b="1" kern="0" dirty="0"/>
              <a:t>Disadvantages</a:t>
            </a:r>
          </a:p>
          <a:p>
            <a:pPr>
              <a:defRPr/>
            </a:pPr>
            <a:r>
              <a:rPr lang="en-US" sz="1800" kern="0" dirty="0"/>
              <a:t>Long waiting time for location visited by head</a:t>
            </a:r>
          </a:p>
          <a:p>
            <a:pPr>
              <a:defRPr/>
            </a:pPr>
            <a:r>
              <a:rPr lang="en-US" sz="1800" kern="0" dirty="0"/>
              <a:t>Unnecessary move till the end of the disk, even if there is no request</a:t>
            </a:r>
          </a:p>
        </p:txBody>
      </p:sp>
    </p:spTree>
    <p:extLst>
      <p:ext uri="{BB962C8B-B14F-4D97-AF65-F5344CB8AC3E}">
        <p14:creationId xmlns:p14="http://schemas.microsoft.com/office/powerpoint/2010/main" val="235934599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1014" y="274638"/>
            <a:ext cx="10363200" cy="601125"/>
          </a:xfrm>
        </p:spPr>
        <p:txBody>
          <a:bodyPr>
            <a:normAutofit fontScale="90000"/>
          </a:bodyPr>
          <a:lstStyle/>
          <a:p>
            <a:r>
              <a:rPr lang="en-US" dirty="0" smtClean="0"/>
              <a:t>LOOK</a:t>
            </a:r>
            <a:endParaRPr lang="en-IN" dirty="0"/>
          </a:p>
        </p:txBody>
      </p:sp>
      <p:sp>
        <p:nvSpPr>
          <p:cNvPr id="3" name="Rectangle 2"/>
          <p:cNvSpPr/>
          <p:nvPr/>
        </p:nvSpPr>
        <p:spPr>
          <a:xfrm>
            <a:off x="334850" y="875763"/>
            <a:ext cx="5782615" cy="5909310"/>
          </a:xfrm>
          <a:prstGeom prst="rect">
            <a:avLst/>
          </a:prstGeom>
        </p:spPr>
        <p:txBody>
          <a:bodyPr wrap="square">
            <a:spAutoFit/>
          </a:bodyPr>
          <a:lstStyle/>
          <a:p>
            <a:r>
              <a:rPr lang="en-US" dirty="0"/>
              <a:t>It is the more advanced version of the SCAN disk scheduling algorithm. In this algorithm, the head begins at one end of the disk and works its way to the other end, and serving all requests along the way. When the head reaches the end of one end's last request, it changes direction and returns to the first request, servicing all requests in between. Unlike SCAN, instead of going to the last track, this head goes to the last request and then changes direction.</a:t>
            </a:r>
          </a:p>
          <a:p>
            <a:endParaRPr lang="en-US" dirty="0"/>
          </a:p>
          <a:p>
            <a:r>
              <a:rPr lang="en-US" dirty="0"/>
              <a:t>Example:</a:t>
            </a:r>
          </a:p>
          <a:p>
            <a:endParaRPr lang="en-US" dirty="0"/>
          </a:p>
          <a:p>
            <a:r>
              <a:rPr lang="en-US" dirty="0"/>
              <a:t>Let's take an example to understand the LOOK Disk Scheduling Algorithm. Let's take a disk with 180 tracks (0-179) and the disk queue having input/output requests in the following order: 75, 90, 40, 135, 50, 170, 65, 10. The initial head position of the Read/Write head is 45 and would move on the right-hand side. Find the total number of track movements of the Read/Write head using the LOOK disk scheduling algorithm</a:t>
            </a:r>
            <a:endParaRPr lang="en-IN" dirty="0"/>
          </a:p>
        </p:txBody>
      </p:sp>
      <p:pic>
        <p:nvPicPr>
          <p:cNvPr id="4" name="Picture 3"/>
          <p:cNvPicPr>
            <a:picLocks noChangeAspect="1"/>
          </p:cNvPicPr>
          <p:nvPr/>
        </p:nvPicPr>
        <p:blipFill>
          <a:blip r:embed="rId2"/>
          <a:stretch>
            <a:fillRect/>
          </a:stretch>
        </p:blipFill>
        <p:spPr>
          <a:xfrm>
            <a:off x="6239278" y="2050290"/>
            <a:ext cx="5715000" cy="3088380"/>
          </a:xfrm>
          <a:prstGeom prst="rect">
            <a:avLst/>
          </a:prstGeom>
        </p:spPr>
      </p:pic>
    </p:spTree>
    <p:extLst>
      <p:ext uri="{BB962C8B-B14F-4D97-AF65-F5344CB8AC3E}">
        <p14:creationId xmlns:p14="http://schemas.microsoft.com/office/powerpoint/2010/main" val="9368763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a:xfrm>
            <a:off x="817419" y="561976"/>
            <a:ext cx="7869238" cy="576263"/>
          </a:xfrm>
        </p:spPr>
        <p:txBody>
          <a:bodyPr>
            <a:normAutofit fontScale="90000"/>
          </a:bodyPr>
          <a:lstStyle/>
          <a:p>
            <a:pPr eaLnBrk="1" hangingPunct="1"/>
            <a:r>
              <a:rPr lang="en-US" altLang="en-US" dirty="0" smtClean="0"/>
              <a:t>C-SCAN</a:t>
            </a:r>
          </a:p>
        </p:txBody>
      </p:sp>
      <p:sp>
        <p:nvSpPr>
          <p:cNvPr id="52227" name="Rectangle 3"/>
          <p:cNvSpPr>
            <a:spLocks noGrp="1" noChangeArrowheads="1"/>
          </p:cNvSpPr>
          <p:nvPr>
            <p:ph type="body" idx="1"/>
          </p:nvPr>
        </p:nvSpPr>
        <p:spPr>
          <a:xfrm>
            <a:off x="2413001" y="1138239"/>
            <a:ext cx="7040563" cy="4530725"/>
          </a:xfrm>
        </p:spPr>
        <p:txBody>
          <a:bodyPr/>
          <a:lstStyle/>
          <a:p>
            <a:r>
              <a:rPr lang="en-US" altLang="en-US" sz="1800"/>
              <a:t>Provides a more uniform wait time than SCAN</a:t>
            </a:r>
          </a:p>
          <a:p>
            <a:r>
              <a:rPr lang="en-US" altLang="en-US" sz="1800"/>
              <a:t>The head moves from one end of the disk to the other, servicing requests as it goes</a:t>
            </a:r>
          </a:p>
          <a:p>
            <a:pPr lvl="1"/>
            <a:r>
              <a:rPr lang="en-US" altLang="en-US" sz="1800"/>
              <a:t>When it reaches the other end, however, it immediately returns to the beginning of the disk, without servicing any requests on the return trip</a:t>
            </a:r>
          </a:p>
          <a:p>
            <a:r>
              <a:rPr lang="en-US" altLang="en-US" sz="1800"/>
              <a:t>Treats the cylinders as a circular list that wraps around from the last cylinder to the first one</a:t>
            </a:r>
          </a:p>
          <a:p>
            <a:r>
              <a:rPr lang="en-US" altLang="en-US" sz="1800"/>
              <a:t>Total number of cylinders?</a:t>
            </a:r>
          </a:p>
        </p:txBody>
      </p:sp>
    </p:spTree>
    <p:extLst>
      <p:ext uri="{BB962C8B-B14F-4D97-AF65-F5344CB8AC3E}">
        <p14:creationId xmlns:p14="http://schemas.microsoft.com/office/powerpoint/2010/main" val="79584716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a:xfrm>
            <a:off x="332509" y="542781"/>
            <a:ext cx="8229600" cy="576262"/>
          </a:xfrm>
        </p:spPr>
        <p:txBody>
          <a:bodyPr>
            <a:normAutofit fontScale="90000"/>
          </a:bodyPr>
          <a:lstStyle/>
          <a:p>
            <a:pPr eaLnBrk="1" hangingPunct="1"/>
            <a:r>
              <a:rPr lang="en-US" altLang="en-US" smtClean="0"/>
              <a:t>C-SCAN (Cont.)</a:t>
            </a:r>
          </a:p>
        </p:txBody>
      </p:sp>
      <p:pic>
        <p:nvPicPr>
          <p:cNvPr id="54275" name="Picture 4"/>
          <p:cNvPicPr>
            <a:picLocks noChangeAspect="1" noChangeArrowheads="1"/>
          </p:cNvPicPr>
          <p:nvPr/>
        </p:nvPicPr>
        <p:blipFill>
          <a:blip r:embed="rId3">
            <a:extLst>
              <a:ext uri="{28A0092B-C50C-407E-A947-70E740481C1C}">
                <a14:useLocalDpi xmlns:a14="http://schemas.microsoft.com/office/drawing/2010/main" val="0"/>
              </a:ext>
            </a:extLst>
          </a:blip>
          <a:srcRect l="706" t="3731" r="925" b="3731"/>
          <a:stretch>
            <a:fillRect/>
          </a:stretch>
        </p:blipFill>
        <p:spPr bwMode="auto">
          <a:xfrm>
            <a:off x="3162301" y="1265238"/>
            <a:ext cx="5802313" cy="409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cmpd="dbl">
                <a:solidFill>
                  <a:srgbClr val="000000"/>
                </a:solidFill>
                <a:miter lim="800000"/>
                <a:headEnd/>
                <a:tailEnd/>
              </a14:hiddenLine>
            </a:ext>
          </a:extLst>
        </p:spPr>
      </p:pic>
    </p:spTree>
    <p:extLst>
      <p:ext uri="{BB962C8B-B14F-4D97-AF65-F5344CB8AC3E}">
        <p14:creationId xmlns:p14="http://schemas.microsoft.com/office/powerpoint/2010/main" val="366382227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a:xfrm>
            <a:off x="498763" y="639763"/>
            <a:ext cx="8229600" cy="576262"/>
          </a:xfrm>
        </p:spPr>
        <p:txBody>
          <a:bodyPr>
            <a:normAutofit fontScale="90000"/>
          </a:bodyPr>
          <a:lstStyle/>
          <a:p>
            <a:pPr eaLnBrk="1" hangingPunct="1"/>
            <a:r>
              <a:rPr lang="en-US" altLang="en-US" dirty="0" smtClean="0"/>
              <a:t>C-SCAN (Cont.)</a:t>
            </a:r>
          </a:p>
        </p:txBody>
      </p:sp>
      <p:sp>
        <p:nvSpPr>
          <p:cNvPr id="4" name="Rectangle 3"/>
          <p:cNvSpPr txBox="1">
            <a:spLocks noChangeArrowheads="1"/>
          </p:cNvSpPr>
          <p:nvPr/>
        </p:nvSpPr>
        <p:spPr>
          <a:xfrm>
            <a:off x="2398714" y="1125106"/>
            <a:ext cx="7081837" cy="4530725"/>
          </a:xfrm>
          <a:prstGeom prst="rect">
            <a:avLst/>
          </a:prstGeom>
        </p:spPr>
        <p:txBody>
          <a:bodyPr/>
          <a:lstStyle>
            <a:lvl1pPr marL="341313" indent="-341313" algn="l" rtl="0" eaLnBrk="0" fontAlgn="base" hangingPunct="0">
              <a:spcBef>
                <a:spcPct val="35000"/>
              </a:spcBef>
              <a:spcAft>
                <a:spcPct val="0"/>
              </a:spcAft>
              <a:buClr>
                <a:srgbClr val="993300"/>
              </a:buClr>
              <a:buSzPct val="90000"/>
              <a:buFont typeface="Monotype Sorts" pitchFamily="-84" charset="2"/>
              <a:buChar char="n"/>
              <a:defRPr kumimoji="1" sz="3200">
                <a:solidFill>
                  <a:schemeClr val="tx1"/>
                </a:solidFill>
                <a:latin typeface="+mn-lt"/>
                <a:ea typeface="MS PGothic" pitchFamily="34" charset="-128"/>
                <a:cs typeface="MS PGothic" pitchFamily="34" charset="-128"/>
              </a:defRPr>
            </a:lvl1pPr>
            <a:lvl2pPr marL="741363" indent="-284163" algn="l" rtl="0" eaLnBrk="0" fontAlgn="base" hangingPunct="0">
              <a:spcBef>
                <a:spcPct val="35000"/>
              </a:spcBef>
              <a:spcAft>
                <a:spcPct val="0"/>
              </a:spcAft>
              <a:buClr>
                <a:srgbClr val="CC6600"/>
              </a:buClr>
              <a:buSzPct val="80000"/>
              <a:buFont typeface="Monotype Sorts" pitchFamily="-84" charset="2"/>
              <a:buChar char="l"/>
              <a:defRPr kumimoji="1" sz="2800">
                <a:solidFill>
                  <a:schemeClr val="tx1"/>
                </a:solidFill>
                <a:latin typeface="+mn-lt"/>
                <a:ea typeface="MS PGothic" pitchFamily="34" charset="-128"/>
              </a:defRPr>
            </a:lvl2pPr>
            <a:lvl3pPr marL="1084263" indent="-227013" algn="l" rtl="0" eaLnBrk="0" fontAlgn="base" hangingPunct="0">
              <a:spcBef>
                <a:spcPct val="35000"/>
              </a:spcBef>
              <a:spcAft>
                <a:spcPct val="0"/>
              </a:spcAft>
              <a:buClr>
                <a:srgbClr val="009900"/>
              </a:buClr>
              <a:buSzPct val="75000"/>
              <a:buFont typeface="Webdings" panose="05030102010509060703" pitchFamily="18" charset="2"/>
              <a:buChar char="4"/>
              <a:defRPr kumimoji="1" sz="2400">
                <a:solidFill>
                  <a:schemeClr val="tx1"/>
                </a:solidFill>
                <a:latin typeface="+mn-lt"/>
                <a:ea typeface="MS PGothic" pitchFamily="34" charset="-128"/>
              </a:defRPr>
            </a:lvl3pPr>
            <a:lvl4pPr marL="1427163" indent="-227013" algn="l" rtl="0" eaLnBrk="0" fontAlgn="base" hangingPunct="0">
              <a:spcBef>
                <a:spcPct val="35000"/>
              </a:spcBef>
              <a:spcAft>
                <a:spcPct val="0"/>
              </a:spcAft>
              <a:buClr>
                <a:schemeClr val="hlink"/>
              </a:buClr>
              <a:buSzPct val="75000"/>
              <a:buChar char="–"/>
              <a:defRPr kumimoji="1" sz="2000">
                <a:solidFill>
                  <a:schemeClr val="tx1"/>
                </a:solidFill>
                <a:latin typeface="+mn-lt"/>
                <a:ea typeface="MS PGothic" pitchFamily="34" charset="-128"/>
              </a:defRPr>
            </a:lvl4pPr>
            <a:lvl5pPr marL="1770063" indent="-227013" algn="l" rtl="0" eaLnBrk="0" fontAlgn="base" hangingPunct="0">
              <a:spcBef>
                <a:spcPct val="35000"/>
              </a:spcBef>
              <a:spcAft>
                <a:spcPct val="0"/>
              </a:spcAft>
              <a:buClr>
                <a:srgbClr val="FF0066"/>
              </a:buClr>
              <a:buSzPct val="75000"/>
              <a:buChar char="»"/>
              <a:defRPr kumimoji="1" sz="2000">
                <a:solidFill>
                  <a:schemeClr val="tx1"/>
                </a:solidFill>
                <a:latin typeface="+mn-lt"/>
                <a:ea typeface="MS PGothic" pitchFamily="34" charset="-128"/>
              </a:defRPr>
            </a:lvl5pPr>
            <a:lvl6pPr marL="2228738" indent="-228589"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5915" indent="-228589"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093" indent="-228589"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270" indent="-228589"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a:lstStyle>
          <a:p>
            <a:pPr marL="0" indent="0">
              <a:buNone/>
              <a:defRPr/>
            </a:pPr>
            <a:endParaRPr lang="en-US" sz="1800" b="1" kern="0" dirty="0"/>
          </a:p>
          <a:p>
            <a:pPr marL="0" indent="0">
              <a:buNone/>
              <a:defRPr/>
            </a:pPr>
            <a:r>
              <a:rPr lang="en-US" sz="1800" b="1" kern="0" dirty="0"/>
              <a:t>Advantages</a:t>
            </a:r>
          </a:p>
          <a:p>
            <a:pPr>
              <a:defRPr/>
            </a:pPr>
            <a:r>
              <a:rPr lang="en-US" sz="1800" kern="0" dirty="0"/>
              <a:t>Provides uniform waiting time</a:t>
            </a:r>
          </a:p>
          <a:p>
            <a:pPr>
              <a:defRPr/>
            </a:pPr>
            <a:r>
              <a:rPr lang="en-US" sz="1800" kern="0" dirty="0"/>
              <a:t>better average response time</a:t>
            </a:r>
          </a:p>
          <a:p>
            <a:pPr marL="0" indent="0">
              <a:buNone/>
              <a:defRPr/>
            </a:pPr>
            <a:endParaRPr lang="en-US" sz="1800" b="1" kern="0" dirty="0"/>
          </a:p>
          <a:p>
            <a:pPr marL="0" indent="0">
              <a:buNone/>
              <a:defRPr/>
            </a:pPr>
            <a:r>
              <a:rPr lang="en-US" sz="1800" b="1" kern="0" dirty="0"/>
              <a:t>Disadvantages</a:t>
            </a:r>
          </a:p>
          <a:p>
            <a:pPr>
              <a:defRPr/>
            </a:pPr>
            <a:r>
              <a:rPr lang="en-US" sz="1800" kern="0" dirty="0"/>
              <a:t>More seek movements compared to simple SCAN.</a:t>
            </a:r>
          </a:p>
        </p:txBody>
      </p:sp>
    </p:spTree>
    <p:extLst>
      <p:ext uri="{BB962C8B-B14F-4D97-AF65-F5344CB8AC3E}">
        <p14:creationId xmlns:p14="http://schemas.microsoft.com/office/powerpoint/2010/main" val="10095577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4"/>
          <p:cNvSpPr>
            <a:spLocks noGrp="1" noChangeArrowheads="1"/>
          </p:cNvSpPr>
          <p:nvPr>
            <p:ph type="title"/>
          </p:nvPr>
        </p:nvSpPr>
        <p:spPr>
          <a:xfrm>
            <a:off x="438440" y="445799"/>
            <a:ext cx="7527925" cy="576262"/>
          </a:xfrm>
        </p:spPr>
        <p:txBody>
          <a:bodyPr>
            <a:normAutofit fontScale="90000"/>
          </a:bodyPr>
          <a:lstStyle/>
          <a:p>
            <a:pPr eaLnBrk="1" hangingPunct="1"/>
            <a:r>
              <a:rPr lang="en-US" altLang="en-US" dirty="0" smtClean="0"/>
              <a:t>Moving-head Disk Mechanism</a:t>
            </a:r>
          </a:p>
        </p:txBody>
      </p:sp>
      <p:pic>
        <p:nvPicPr>
          <p:cNvPr id="13315" name="Picture 1" descr="10_01.pd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471864" y="1698914"/>
            <a:ext cx="5157787"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2399501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ChangeArrowheads="1"/>
          </p:cNvSpPr>
          <p:nvPr>
            <p:ph type="title"/>
          </p:nvPr>
        </p:nvSpPr>
        <p:spPr>
          <a:xfrm>
            <a:off x="540327" y="561976"/>
            <a:ext cx="8229600" cy="576262"/>
          </a:xfrm>
        </p:spPr>
        <p:txBody>
          <a:bodyPr>
            <a:normAutofit fontScale="90000"/>
          </a:bodyPr>
          <a:lstStyle/>
          <a:p>
            <a:pPr eaLnBrk="1" hangingPunct="1"/>
            <a:r>
              <a:rPr lang="en-US" altLang="en-US" dirty="0" smtClean="0"/>
              <a:t>C-LOOK</a:t>
            </a:r>
          </a:p>
        </p:txBody>
      </p:sp>
      <p:sp>
        <p:nvSpPr>
          <p:cNvPr id="58371" name="Rectangle 3"/>
          <p:cNvSpPr>
            <a:spLocks noGrp="1" noChangeArrowheads="1"/>
          </p:cNvSpPr>
          <p:nvPr>
            <p:ph type="body" idx="1"/>
          </p:nvPr>
        </p:nvSpPr>
        <p:spPr>
          <a:xfrm>
            <a:off x="2425701" y="1138238"/>
            <a:ext cx="6659563" cy="3257550"/>
          </a:xfrm>
        </p:spPr>
        <p:txBody>
          <a:bodyPr/>
          <a:lstStyle/>
          <a:p>
            <a:r>
              <a:rPr lang="en-US" altLang="en-US" sz="1800"/>
              <a:t>LOOK a version of SCAN, C-LOOK a version of C-SCAN</a:t>
            </a:r>
          </a:p>
          <a:p>
            <a:r>
              <a:rPr lang="en-US" altLang="en-US" sz="1800"/>
              <a:t>Arm only goes as far as the last request in each direction, then reverses direction immediately, without first going all the way to the end of the disk </a:t>
            </a:r>
          </a:p>
          <a:p>
            <a:r>
              <a:rPr lang="en-US" altLang="en-US" sz="1800"/>
              <a:t>Total number of cylinders?</a:t>
            </a:r>
          </a:p>
        </p:txBody>
      </p:sp>
    </p:spTree>
    <p:extLst>
      <p:ext uri="{BB962C8B-B14F-4D97-AF65-F5344CB8AC3E}">
        <p14:creationId xmlns:p14="http://schemas.microsoft.com/office/powerpoint/2010/main" val="42170817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ChangeArrowheads="1"/>
          </p:cNvSpPr>
          <p:nvPr>
            <p:ph type="title"/>
          </p:nvPr>
        </p:nvSpPr>
        <p:spPr>
          <a:xfrm>
            <a:off x="207818" y="291667"/>
            <a:ext cx="7855528" cy="595023"/>
          </a:xfrm>
        </p:spPr>
        <p:txBody>
          <a:bodyPr>
            <a:normAutofit fontScale="90000"/>
          </a:bodyPr>
          <a:lstStyle/>
          <a:p>
            <a:pPr eaLnBrk="1" hangingPunct="1"/>
            <a:r>
              <a:rPr lang="en-US" altLang="en-US" smtClean="0"/>
              <a:t>C-LOOK (Cont.)</a:t>
            </a:r>
          </a:p>
        </p:txBody>
      </p:sp>
      <p:pic>
        <p:nvPicPr>
          <p:cNvPr id="60419" name="Picture 4" descr="1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9839" y="1011239"/>
            <a:ext cx="7312025" cy="5140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4588782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a:xfrm>
            <a:off x="770805" y="534989"/>
            <a:ext cx="7888287" cy="576262"/>
          </a:xfrm>
        </p:spPr>
        <p:txBody>
          <a:bodyPr>
            <a:normAutofit fontScale="90000"/>
          </a:bodyPr>
          <a:lstStyle/>
          <a:p>
            <a:pPr eaLnBrk="1" hangingPunct="1"/>
            <a:r>
              <a:rPr lang="en-US" altLang="en-US" dirty="0" smtClean="0"/>
              <a:t>C-LOOK (Cont.)</a:t>
            </a:r>
          </a:p>
        </p:txBody>
      </p:sp>
      <p:sp>
        <p:nvSpPr>
          <p:cNvPr id="4" name="Rectangle 3"/>
          <p:cNvSpPr txBox="1">
            <a:spLocks noChangeArrowheads="1"/>
          </p:cNvSpPr>
          <p:nvPr/>
        </p:nvSpPr>
        <p:spPr>
          <a:xfrm>
            <a:off x="2398714" y="1111251"/>
            <a:ext cx="7081837" cy="4530725"/>
          </a:xfrm>
          <a:prstGeom prst="rect">
            <a:avLst/>
          </a:prstGeom>
        </p:spPr>
        <p:txBody>
          <a:bodyPr/>
          <a:lstStyle>
            <a:lvl1pPr marL="341313" indent="-341313" algn="l" rtl="0" eaLnBrk="0" fontAlgn="base" hangingPunct="0">
              <a:spcBef>
                <a:spcPct val="35000"/>
              </a:spcBef>
              <a:spcAft>
                <a:spcPct val="0"/>
              </a:spcAft>
              <a:buClr>
                <a:srgbClr val="993300"/>
              </a:buClr>
              <a:buSzPct val="90000"/>
              <a:buFont typeface="Monotype Sorts" pitchFamily="-84" charset="2"/>
              <a:buChar char="n"/>
              <a:defRPr kumimoji="1" sz="3200">
                <a:solidFill>
                  <a:schemeClr val="tx1"/>
                </a:solidFill>
                <a:latin typeface="+mn-lt"/>
                <a:ea typeface="MS PGothic" pitchFamily="34" charset="-128"/>
                <a:cs typeface="MS PGothic" pitchFamily="34" charset="-128"/>
              </a:defRPr>
            </a:lvl1pPr>
            <a:lvl2pPr marL="741363" indent="-284163" algn="l" rtl="0" eaLnBrk="0" fontAlgn="base" hangingPunct="0">
              <a:spcBef>
                <a:spcPct val="35000"/>
              </a:spcBef>
              <a:spcAft>
                <a:spcPct val="0"/>
              </a:spcAft>
              <a:buClr>
                <a:srgbClr val="CC6600"/>
              </a:buClr>
              <a:buSzPct val="80000"/>
              <a:buFont typeface="Monotype Sorts" pitchFamily="-84" charset="2"/>
              <a:buChar char="l"/>
              <a:defRPr kumimoji="1" sz="2800">
                <a:solidFill>
                  <a:schemeClr val="tx1"/>
                </a:solidFill>
                <a:latin typeface="+mn-lt"/>
                <a:ea typeface="MS PGothic" pitchFamily="34" charset="-128"/>
              </a:defRPr>
            </a:lvl2pPr>
            <a:lvl3pPr marL="1084263" indent="-227013" algn="l" rtl="0" eaLnBrk="0" fontAlgn="base" hangingPunct="0">
              <a:spcBef>
                <a:spcPct val="35000"/>
              </a:spcBef>
              <a:spcAft>
                <a:spcPct val="0"/>
              </a:spcAft>
              <a:buClr>
                <a:srgbClr val="009900"/>
              </a:buClr>
              <a:buSzPct val="75000"/>
              <a:buFont typeface="Webdings" panose="05030102010509060703" pitchFamily="18" charset="2"/>
              <a:buChar char="4"/>
              <a:defRPr kumimoji="1" sz="2400">
                <a:solidFill>
                  <a:schemeClr val="tx1"/>
                </a:solidFill>
                <a:latin typeface="+mn-lt"/>
                <a:ea typeface="MS PGothic" pitchFamily="34" charset="-128"/>
              </a:defRPr>
            </a:lvl3pPr>
            <a:lvl4pPr marL="1427163" indent="-227013" algn="l" rtl="0" eaLnBrk="0" fontAlgn="base" hangingPunct="0">
              <a:spcBef>
                <a:spcPct val="35000"/>
              </a:spcBef>
              <a:spcAft>
                <a:spcPct val="0"/>
              </a:spcAft>
              <a:buClr>
                <a:schemeClr val="hlink"/>
              </a:buClr>
              <a:buSzPct val="75000"/>
              <a:buChar char="–"/>
              <a:defRPr kumimoji="1" sz="2000">
                <a:solidFill>
                  <a:schemeClr val="tx1"/>
                </a:solidFill>
                <a:latin typeface="+mn-lt"/>
                <a:ea typeface="MS PGothic" pitchFamily="34" charset="-128"/>
              </a:defRPr>
            </a:lvl4pPr>
            <a:lvl5pPr marL="1770063" indent="-227013" algn="l" rtl="0" eaLnBrk="0" fontAlgn="base" hangingPunct="0">
              <a:spcBef>
                <a:spcPct val="35000"/>
              </a:spcBef>
              <a:spcAft>
                <a:spcPct val="0"/>
              </a:spcAft>
              <a:buClr>
                <a:srgbClr val="FF0066"/>
              </a:buClr>
              <a:buSzPct val="75000"/>
              <a:buChar char="»"/>
              <a:defRPr kumimoji="1" sz="2000">
                <a:solidFill>
                  <a:schemeClr val="tx1"/>
                </a:solidFill>
                <a:latin typeface="+mn-lt"/>
                <a:ea typeface="MS PGothic" pitchFamily="34" charset="-128"/>
              </a:defRPr>
            </a:lvl5pPr>
            <a:lvl6pPr marL="2228738" indent="-228589"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5915" indent="-228589"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093" indent="-228589"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270" indent="-228589"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a:lstStyle>
          <a:p>
            <a:pPr marL="0" indent="0">
              <a:buNone/>
              <a:defRPr/>
            </a:pPr>
            <a:endParaRPr lang="en-US" sz="1800" b="1" kern="0" dirty="0"/>
          </a:p>
          <a:p>
            <a:pPr marL="0" indent="0">
              <a:buNone/>
              <a:defRPr/>
            </a:pPr>
            <a:r>
              <a:rPr lang="en-US" sz="1800" b="1" kern="0" dirty="0"/>
              <a:t>Advantages</a:t>
            </a:r>
          </a:p>
          <a:p>
            <a:pPr>
              <a:defRPr/>
            </a:pPr>
            <a:r>
              <a:rPr lang="en-US" sz="1800" kern="0" dirty="0"/>
              <a:t>More uniform waiting time compared to LOOK</a:t>
            </a:r>
          </a:p>
          <a:p>
            <a:pPr>
              <a:defRPr/>
            </a:pPr>
            <a:r>
              <a:rPr lang="en-US" sz="1800" kern="0" dirty="0"/>
              <a:t>More efficient (less moves) compared to C-SCAN</a:t>
            </a:r>
          </a:p>
          <a:p>
            <a:pPr marL="0" indent="0">
              <a:buNone/>
              <a:defRPr/>
            </a:pPr>
            <a:endParaRPr lang="en-US" sz="1800" b="1" kern="0" dirty="0"/>
          </a:p>
          <a:p>
            <a:pPr marL="0" indent="0">
              <a:buNone/>
              <a:defRPr/>
            </a:pPr>
            <a:r>
              <a:rPr lang="en-US" sz="1800" b="1" kern="0" dirty="0"/>
              <a:t>Disadvantages</a:t>
            </a:r>
          </a:p>
          <a:p>
            <a:pPr>
              <a:defRPr/>
            </a:pPr>
            <a:r>
              <a:rPr lang="en-US" sz="1800" kern="0" dirty="0"/>
              <a:t>More overhead in calculations</a:t>
            </a:r>
          </a:p>
          <a:p>
            <a:pPr>
              <a:defRPr/>
            </a:pPr>
            <a:r>
              <a:rPr lang="en-US" sz="1800" kern="0" dirty="0"/>
              <a:t>Should not be used in case of more load</a:t>
            </a:r>
          </a:p>
        </p:txBody>
      </p:sp>
    </p:spTree>
    <p:extLst>
      <p:ext uri="{BB962C8B-B14F-4D97-AF65-F5344CB8AC3E}">
        <p14:creationId xmlns:p14="http://schemas.microsoft.com/office/powerpoint/2010/main" val="336540693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a:t>
            </a:r>
            <a:endParaRPr lang="en-IN" dirty="0"/>
          </a:p>
        </p:txBody>
      </p:sp>
      <p:sp>
        <p:nvSpPr>
          <p:cNvPr id="3" name="Rectangle 2"/>
          <p:cNvSpPr/>
          <p:nvPr/>
        </p:nvSpPr>
        <p:spPr>
          <a:xfrm>
            <a:off x="1419224" y="2110978"/>
            <a:ext cx="9625013" cy="2862322"/>
          </a:xfrm>
          <a:prstGeom prst="rect">
            <a:avLst/>
          </a:prstGeom>
        </p:spPr>
        <p:txBody>
          <a:bodyPr wrap="square">
            <a:spAutoFit/>
          </a:bodyPr>
          <a:lstStyle/>
          <a:p>
            <a:r>
              <a:rPr lang="en-US" dirty="0" smtClean="0">
                <a:solidFill>
                  <a:srgbClr val="273239"/>
                </a:solidFill>
                <a:latin typeface="urw-din"/>
              </a:rPr>
              <a:t>1. Suppose </a:t>
            </a:r>
            <a:r>
              <a:rPr lang="en-US" dirty="0">
                <a:solidFill>
                  <a:srgbClr val="273239"/>
                </a:solidFill>
                <a:latin typeface="urw-din"/>
              </a:rPr>
              <a:t>the following disk request sequence (track numbers) for a disk with 100 tracks is given: 45, 20, 90, 10, 50, 60, 80, 25, 70. Assume that the initial position of the R/W head is on track 50. The additional distance that will be traversed by the R/W head when the Shortest Seek Time First (SSTF) algorithm is used compared to the SCAN (Elevator) algorithm (assuming that SCAN algorithm moves towards 100 when it starts execution) is _________ </a:t>
            </a:r>
            <a:r>
              <a:rPr lang="en-US" dirty="0" smtClean="0">
                <a:solidFill>
                  <a:srgbClr val="273239"/>
                </a:solidFill>
                <a:latin typeface="urw-din"/>
              </a:rPr>
              <a:t> tracks                                                                                                            </a:t>
            </a:r>
            <a:r>
              <a:rPr lang="en-US" dirty="0">
                <a:solidFill>
                  <a:srgbClr val="273239"/>
                </a:solidFill>
                <a:latin typeface="urw-din"/>
              </a:rPr>
              <a:t>[GATE 2015]</a:t>
            </a:r>
            <a:r>
              <a:rPr lang="en-US" dirty="0"/>
              <a:t/>
            </a:r>
            <a:br>
              <a:rPr lang="en-US" dirty="0"/>
            </a:br>
            <a:r>
              <a:rPr lang="en-US" b="1" dirty="0">
                <a:solidFill>
                  <a:srgbClr val="273239"/>
                </a:solidFill>
                <a:latin typeface="urw-din"/>
              </a:rPr>
              <a:t>(A)</a:t>
            </a:r>
            <a:r>
              <a:rPr lang="en-US" dirty="0">
                <a:solidFill>
                  <a:srgbClr val="273239"/>
                </a:solidFill>
                <a:latin typeface="urw-din"/>
              </a:rPr>
              <a:t> 8</a:t>
            </a:r>
            <a:r>
              <a:rPr lang="en-US" dirty="0"/>
              <a:t/>
            </a:r>
            <a:br>
              <a:rPr lang="en-US" dirty="0"/>
            </a:br>
            <a:r>
              <a:rPr lang="en-US" b="1" dirty="0">
                <a:solidFill>
                  <a:srgbClr val="273239"/>
                </a:solidFill>
                <a:latin typeface="urw-din"/>
              </a:rPr>
              <a:t>(B)</a:t>
            </a:r>
            <a:r>
              <a:rPr lang="en-US" dirty="0">
                <a:solidFill>
                  <a:srgbClr val="273239"/>
                </a:solidFill>
                <a:latin typeface="urw-din"/>
              </a:rPr>
              <a:t> 9</a:t>
            </a:r>
            <a:r>
              <a:rPr lang="en-US" dirty="0"/>
              <a:t/>
            </a:r>
            <a:br>
              <a:rPr lang="en-US" dirty="0"/>
            </a:br>
            <a:r>
              <a:rPr lang="en-US" b="1" dirty="0">
                <a:solidFill>
                  <a:srgbClr val="273239"/>
                </a:solidFill>
                <a:latin typeface="urw-din"/>
              </a:rPr>
              <a:t>(C)</a:t>
            </a:r>
            <a:r>
              <a:rPr lang="en-US" dirty="0">
                <a:solidFill>
                  <a:srgbClr val="273239"/>
                </a:solidFill>
                <a:latin typeface="urw-din"/>
              </a:rPr>
              <a:t> 10</a:t>
            </a:r>
            <a:r>
              <a:rPr lang="en-US" dirty="0"/>
              <a:t/>
            </a:r>
            <a:br>
              <a:rPr lang="en-US" dirty="0"/>
            </a:br>
            <a:r>
              <a:rPr lang="en-US" b="1" dirty="0">
                <a:solidFill>
                  <a:srgbClr val="273239"/>
                </a:solidFill>
                <a:latin typeface="urw-din"/>
              </a:rPr>
              <a:t>(D)</a:t>
            </a:r>
            <a:r>
              <a:rPr lang="en-US" dirty="0">
                <a:solidFill>
                  <a:srgbClr val="273239"/>
                </a:solidFill>
                <a:latin typeface="urw-din"/>
              </a:rPr>
              <a:t> 11</a:t>
            </a:r>
            <a:endParaRPr lang="en-IN" dirty="0"/>
          </a:p>
        </p:txBody>
      </p:sp>
      <p:sp>
        <p:nvSpPr>
          <p:cNvPr id="4" name="TextBox 3"/>
          <p:cNvSpPr txBox="1"/>
          <p:nvPr/>
        </p:nvSpPr>
        <p:spPr>
          <a:xfrm>
            <a:off x="7972425" y="5700713"/>
            <a:ext cx="1857375" cy="369332"/>
          </a:xfrm>
          <a:prstGeom prst="rect">
            <a:avLst/>
          </a:prstGeom>
          <a:noFill/>
        </p:spPr>
        <p:txBody>
          <a:bodyPr wrap="square" rtlCol="0">
            <a:spAutoFit/>
          </a:bodyPr>
          <a:lstStyle/>
          <a:p>
            <a:r>
              <a:rPr lang="en-US" dirty="0" smtClean="0"/>
              <a:t>Ans. 10</a:t>
            </a:r>
            <a:endParaRPr lang="en-IN" dirty="0"/>
          </a:p>
        </p:txBody>
      </p:sp>
    </p:spTree>
    <p:extLst>
      <p:ext uri="{BB962C8B-B14F-4D97-AF65-F5344CB8AC3E}">
        <p14:creationId xmlns:p14="http://schemas.microsoft.com/office/powerpoint/2010/main" val="534961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21217" y="531372"/>
            <a:ext cx="7946265" cy="6186309"/>
          </a:xfrm>
          <a:prstGeom prst="rect">
            <a:avLst/>
          </a:prstGeom>
        </p:spPr>
        <p:txBody>
          <a:bodyPr wrap="square">
            <a:spAutoFit/>
          </a:bodyPr>
          <a:lstStyle/>
          <a:p>
            <a:r>
              <a:rPr lang="en-US" dirty="0"/>
              <a:t>Given a disk with 100 tracks </a:t>
            </a:r>
          </a:p>
          <a:p>
            <a:endParaRPr lang="en-US" dirty="0"/>
          </a:p>
          <a:p>
            <a:r>
              <a:rPr lang="en-US" dirty="0"/>
              <a:t>And Sequence 45, 20, 90, 10, 50, 60, 80, 25, 70.</a:t>
            </a:r>
          </a:p>
          <a:p>
            <a:endParaRPr lang="en-US" dirty="0"/>
          </a:p>
          <a:p>
            <a:r>
              <a:rPr lang="en-US" dirty="0"/>
              <a:t>Initial position of the R/W head is on track 50.</a:t>
            </a:r>
          </a:p>
          <a:p>
            <a:endParaRPr lang="en-US" dirty="0"/>
          </a:p>
          <a:p>
            <a:r>
              <a:rPr lang="en-US" dirty="0"/>
              <a:t>In SSTF, requests are served as following</a:t>
            </a:r>
          </a:p>
          <a:p>
            <a:endParaRPr lang="en-US" dirty="0"/>
          </a:p>
          <a:p>
            <a:r>
              <a:rPr lang="en-US" dirty="0"/>
              <a:t>Next Served     Distance Traveled</a:t>
            </a:r>
          </a:p>
          <a:p>
            <a:r>
              <a:rPr lang="en-US" dirty="0"/>
              <a:t>  50                   0</a:t>
            </a:r>
          </a:p>
          <a:p>
            <a:r>
              <a:rPr lang="en-US" dirty="0"/>
              <a:t>  45                   5</a:t>
            </a:r>
          </a:p>
          <a:p>
            <a:r>
              <a:rPr lang="en-US" dirty="0"/>
              <a:t>  60                  15   </a:t>
            </a:r>
          </a:p>
          <a:p>
            <a:r>
              <a:rPr lang="en-US" dirty="0"/>
              <a:t>  70                  10   </a:t>
            </a:r>
          </a:p>
          <a:p>
            <a:r>
              <a:rPr lang="en-US" dirty="0"/>
              <a:t>  80                  10   </a:t>
            </a:r>
          </a:p>
          <a:p>
            <a:r>
              <a:rPr lang="en-US" dirty="0"/>
              <a:t>  90                  10</a:t>
            </a:r>
          </a:p>
          <a:p>
            <a:r>
              <a:rPr lang="en-US" dirty="0"/>
              <a:t>  25                  65   </a:t>
            </a:r>
          </a:p>
          <a:p>
            <a:r>
              <a:rPr lang="en-US" dirty="0"/>
              <a:t>  20                   5   </a:t>
            </a:r>
          </a:p>
          <a:p>
            <a:r>
              <a:rPr lang="en-US" dirty="0"/>
              <a:t>  10                  10</a:t>
            </a:r>
          </a:p>
          <a:p>
            <a:r>
              <a:rPr lang="en-US" dirty="0"/>
              <a:t>-----------------------------------     </a:t>
            </a:r>
          </a:p>
          <a:p>
            <a:r>
              <a:rPr lang="en-US" dirty="0"/>
              <a:t>Total </a:t>
            </a:r>
            <a:r>
              <a:rPr lang="en-US" dirty="0" err="1"/>
              <a:t>Dist</a:t>
            </a:r>
            <a:r>
              <a:rPr lang="en-US" dirty="0"/>
              <a:t>         =  130</a:t>
            </a:r>
          </a:p>
          <a:p>
            <a:endParaRPr lang="en-US" dirty="0"/>
          </a:p>
          <a:p>
            <a:endParaRPr lang="en-US" dirty="0"/>
          </a:p>
        </p:txBody>
      </p:sp>
      <p:sp>
        <p:nvSpPr>
          <p:cNvPr id="5" name="Rectangle 4"/>
          <p:cNvSpPr/>
          <p:nvPr/>
        </p:nvSpPr>
        <p:spPr>
          <a:xfrm>
            <a:off x="5894231" y="809402"/>
            <a:ext cx="6096000" cy="4801314"/>
          </a:xfrm>
          <a:prstGeom prst="rect">
            <a:avLst/>
          </a:prstGeom>
        </p:spPr>
        <p:txBody>
          <a:bodyPr>
            <a:spAutoFit/>
          </a:bodyPr>
          <a:lstStyle/>
          <a:p>
            <a:r>
              <a:rPr lang="en-US" dirty="0"/>
              <a:t>If Simple SCAN is used, requests are served as following</a:t>
            </a:r>
          </a:p>
          <a:p>
            <a:endParaRPr lang="en-US" dirty="0"/>
          </a:p>
          <a:p>
            <a:r>
              <a:rPr lang="en-US" dirty="0"/>
              <a:t>Next Served     Distance Traveled</a:t>
            </a:r>
          </a:p>
          <a:p>
            <a:r>
              <a:rPr lang="en-US" dirty="0"/>
              <a:t>  50                   0</a:t>
            </a:r>
          </a:p>
          <a:p>
            <a:r>
              <a:rPr lang="en-US" dirty="0"/>
              <a:t>  60                  10   </a:t>
            </a:r>
          </a:p>
          <a:p>
            <a:r>
              <a:rPr lang="en-US" dirty="0"/>
              <a:t>  70                  10   </a:t>
            </a:r>
          </a:p>
          <a:p>
            <a:r>
              <a:rPr lang="en-US" dirty="0"/>
              <a:t>  80                  10   </a:t>
            </a:r>
          </a:p>
          <a:p>
            <a:r>
              <a:rPr lang="en-US" dirty="0"/>
              <a:t>  90                  10</a:t>
            </a:r>
          </a:p>
          <a:p>
            <a:r>
              <a:rPr lang="en-US" dirty="0"/>
              <a:t>  45                  </a:t>
            </a:r>
            <a:r>
              <a:rPr lang="en-US" dirty="0" smtClean="0"/>
              <a:t>65</a:t>
            </a:r>
            <a:endParaRPr lang="en-US" dirty="0"/>
          </a:p>
          <a:p>
            <a:r>
              <a:rPr lang="en-US" dirty="0"/>
              <a:t>  25                  20   </a:t>
            </a:r>
          </a:p>
          <a:p>
            <a:r>
              <a:rPr lang="en-US" dirty="0"/>
              <a:t>  20                   5   </a:t>
            </a:r>
          </a:p>
          <a:p>
            <a:r>
              <a:rPr lang="en-US" dirty="0"/>
              <a:t>  10                  10</a:t>
            </a:r>
          </a:p>
          <a:p>
            <a:r>
              <a:rPr lang="en-US" dirty="0"/>
              <a:t>-----------------------------------     </a:t>
            </a:r>
          </a:p>
          <a:p>
            <a:r>
              <a:rPr lang="en-US" dirty="0"/>
              <a:t>Total </a:t>
            </a:r>
            <a:r>
              <a:rPr lang="en-US" dirty="0" err="1"/>
              <a:t>Dist</a:t>
            </a:r>
            <a:r>
              <a:rPr lang="en-US" dirty="0"/>
              <a:t>         =  140</a:t>
            </a:r>
          </a:p>
          <a:p>
            <a:endParaRPr lang="en-US" dirty="0"/>
          </a:p>
          <a:p>
            <a:endParaRPr lang="en-US" dirty="0"/>
          </a:p>
          <a:p>
            <a:r>
              <a:rPr lang="en-US" dirty="0"/>
              <a:t>Less Distance traveled in SSTF = 130 - 140 =  10 </a:t>
            </a:r>
            <a:endParaRPr lang="en-IN" dirty="0"/>
          </a:p>
        </p:txBody>
      </p:sp>
    </p:spTree>
    <p:extLst>
      <p:ext uri="{BB962C8B-B14F-4D97-AF65-F5344CB8AC3E}">
        <p14:creationId xmlns:p14="http://schemas.microsoft.com/office/powerpoint/2010/main" val="241815107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a:t>
            </a:r>
            <a:endParaRPr lang="en-IN" dirty="0"/>
          </a:p>
        </p:txBody>
      </p:sp>
      <p:sp>
        <p:nvSpPr>
          <p:cNvPr id="3" name="Rectangle 2"/>
          <p:cNvSpPr/>
          <p:nvPr/>
        </p:nvSpPr>
        <p:spPr>
          <a:xfrm>
            <a:off x="1419224" y="2110978"/>
            <a:ext cx="9625013" cy="2585323"/>
          </a:xfrm>
          <a:prstGeom prst="rect">
            <a:avLst/>
          </a:prstGeom>
        </p:spPr>
        <p:txBody>
          <a:bodyPr wrap="square">
            <a:spAutoFit/>
          </a:bodyPr>
          <a:lstStyle/>
          <a:p>
            <a:r>
              <a:rPr lang="en-US" dirty="0">
                <a:solidFill>
                  <a:srgbClr val="273239"/>
                </a:solidFill>
                <a:latin typeface="urw-din"/>
              </a:rPr>
              <a:t>2</a:t>
            </a:r>
            <a:r>
              <a:rPr lang="en-US" dirty="0" smtClean="0">
                <a:solidFill>
                  <a:srgbClr val="273239"/>
                </a:solidFill>
                <a:latin typeface="urw-din"/>
              </a:rPr>
              <a:t>.</a:t>
            </a:r>
            <a:r>
              <a:rPr lang="en-US" dirty="0"/>
              <a:t> Suppose a disk has 201 cylinders, numbered from 0 to 200. At some time the disk arm is at cylinder 100, and there is a queue of disk access requests for cylinders 30, 85, 90, 100, 105, 110, 135 and 145. If Shortest-Seek Time First (SSTF) is being used for scheduling the disk access, the request for cylinder 90 is serviced after servicing ____________ number of requests. (GATE CS 2014 </a:t>
            </a:r>
            <a:r>
              <a:rPr lang="en-US" dirty="0" smtClean="0"/>
              <a:t>)</a:t>
            </a:r>
            <a:r>
              <a:rPr lang="en-US" dirty="0"/>
              <a:t/>
            </a:r>
            <a:br>
              <a:rPr lang="en-US" dirty="0"/>
            </a:br>
            <a:r>
              <a:rPr lang="en-US" dirty="0"/>
              <a:t>(A) 1 </a:t>
            </a:r>
            <a:br>
              <a:rPr lang="en-US" dirty="0"/>
            </a:br>
            <a:r>
              <a:rPr lang="en-US" dirty="0"/>
              <a:t>(B) 2 </a:t>
            </a:r>
            <a:br>
              <a:rPr lang="en-US" dirty="0"/>
            </a:br>
            <a:r>
              <a:rPr lang="en-US" dirty="0"/>
              <a:t>(C) 3 </a:t>
            </a:r>
            <a:br>
              <a:rPr lang="en-US" dirty="0"/>
            </a:br>
            <a:r>
              <a:rPr lang="en-US" dirty="0"/>
              <a:t>(D) 4 </a:t>
            </a:r>
            <a:endParaRPr lang="en-IN" dirty="0"/>
          </a:p>
        </p:txBody>
      </p:sp>
      <p:sp>
        <p:nvSpPr>
          <p:cNvPr id="4" name="TextBox 3"/>
          <p:cNvSpPr txBox="1"/>
          <p:nvPr/>
        </p:nvSpPr>
        <p:spPr>
          <a:xfrm>
            <a:off x="9486900" y="5443538"/>
            <a:ext cx="1243013" cy="369332"/>
          </a:xfrm>
          <a:prstGeom prst="rect">
            <a:avLst/>
          </a:prstGeom>
          <a:noFill/>
        </p:spPr>
        <p:txBody>
          <a:bodyPr wrap="square" rtlCol="0">
            <a:spAutoFit/>
          </a:bodyPr>
          <a:lstStyle/>
          <a:p>
            <a:r>
              <a:rPr lang="en-US" dirty="0" smtClean="0"/>
              <a:t>Ans. C</a:t>
            </a:r>
            <a:endParaRPr lang="en-IN" dirty="0"/>
          </a:p>
        </p:txBody>
      </p:sp>
    </p:spTree>
    <p:extLst>
      <p:ext uri="{BB962C8B-B14F-4D97-AF65-F5344CB8AC3E}">
        <p14:creationId xmlns:p14="http://schemas.microsoft.com/office/powerpoint/2010/main" val="3109065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ChangeArrowheads="1"/>
          </p:cNvSpPr>
          <p:nvPr>
            <p:ph type="title"/>
          </p:nvPr>
        </p:nvSpPr>
        <p:spPr>
          <a:xfrm>
            <a:off x="486642" y="504827"/>
            <a:ext cx="7712075" cy="576262"/>
          </a:xfrm>
        </p:spPr>
        <p:txBody>
          <a:bodyPr>
            <a:normAutofit fontScale="90000"/>
          </a:bodyPr>
          <a:lstStyle/>
          <a:p>
            <a:pPr eaLnBrk="1" hangingPunct="1"/>
            <a:r>
              <a:rPr lang="en-US" altLang="en-US" sz="3000" dirty="0"/>
              <a:t>Selecting a Disk-Scheduling Algorithm</a:t>
            </a:r>
          </a:p>
        </p:txBody>
      </p:sp>
      <p:sp>
        <p:nvSpPr>
          <p:cNvPr id="64515" name="Rectangle 3"/>
          <p:cNvSpPr>
            <a:spLocks noGrp="1" noChangeArrowheads="1"/>
          </p:cNvSpPr>
          <p:nvPr>
            <p:ph type="body" idx="1"/>
          </p:nvPr>
        </p:nvSpPr>
        <p:spPr>
          <a:xfrm>
            <a:off x="2368550" y="1081089"/>
            <a:ext cx="7092950" cy="4530725"/>
          </a:xfrm>
        </p:spPr>
        <p:txBody>
          <a:bodyPr/>
          <a:lstStyle/>
          <a:p>
            <a:r>
              <a:rPr lang="en-US" altLang="en-US" sz="1600"/>
              <a:t>SSTF is common and has a natural appeal</a:t>
            </a:r>
          </a:p>
          <a:p>
            <a:r>
              <a:rPr lang="en-US" altLang="en-US" sz="1600"/>
              <a:t>SCAN and C-SCAN perform better for systems that place a heavy load on the disk</a:t>
            </a:r>
          </a:p>
          <a:p>
            <a:pPr lvl="1"/>
            <a:r>
              <a:rPr lang="en-US" altLang="en-US" sz="1600"/>
              <a:t>Less starvation</a:t>
            </a:r>
          </a:p>
          <a:p>
            <a:r>
              <a:rPr lang="en-US" altLang="en-US" sz="1600"/>
              <a:t>Performance depends on the number and types of requests</a:t>
            </a:r>
          </a:p>
          <a:p>
            <a:r>
              <a:rPr lang="en-US" altLang="en-US" sz="1600"/>
              <a:t>Requests for disk service can be influenced by the file-allocation method</a:t>
            </a:r>
          </a:p>
          <a:p>
            <a:pPr lvl="1"/>
            <a:r>
              <a:rPr lang="en-US" altLang="en-US" sz="1600"/>
              <a:t>And metadata layout</a:t>
            </a:r>
          </a:p>
          <a:p>
            <a:r>
              <a:rPr lang="en-US" altLang="en-US" sz="1600"/>
              <a:t>The disk-scheduling algorithm should be written as a separate module of the operating system, allowing it to be replaced with a different algorithm if necessary</a:t>
            </a:r>
          </a:p>
          <a:p>
            <a:r>
              <a:rPr lang="en-US" altLang="en-US" sz="1600"/>
              <a:t>Either SSTF or LOOK is a reasonable choice for the default algorithm</a:t>
            </a:r>
          </a:p>
          <a:p>
            <a:r>
              <a:rPr lang="en-US" altLang="en-US" sz="1600"/>
              <a:t>What about rotational latency?</a:t>
            </a:r>
          </a:p>
          <a:p>
            <a:pPr lvl="1"/>
            <a:r>
              <a:rPr lang="en-US" altLang="en-US" sz="1600"/>
              <a:t>Difficult for OS to calculate</a:t>
            </a:r>
          </a:p>
          <a:p>
            <a:r>
              <a:rPr lang="en-US" altLang="en-US" sz="1600"/>
              <a:t>How does disk-based queueing effect OS queue ordering efforts?</a:t>
            </a:r>
          </a:p>
          <a:p>
            <a:endParaRPr lang="en-US" altLang="en-US" sz="1800"/>
          </a:p>
        </p:txBody>
      </p:sp>
    </p:spTree>
    <p:extLst>
      <p:ext uri="{BB962C8B-B14F-4D97-AF65-F5344CB8AC3E}">
        <p14:creationId xmlns:p14="http://schemas.microsoft.com/office/powerpoint/2010/main" val="405179743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9659" t="21257" r="40706" b="38740"/>
          <a:stretch/>
        </p:blipFill>
        <p:spPr>
          <a:xfrm>
            <a:off x="828674" y="1300161"/>
            <a:ext cx="9522501" cy="4314827"/>
          </a:xfrm>
          <a:prstGeom prst="rect">
            <a:avLst/>
          </a:prstGeom>
        </p:spPr>
      </p:pic>
    </p:spTree>
    <p:extLst>
      <p:ext uri="{BB962C8B-B14F-4D97-AF65-F5344CB8AC3E}">
        <p14:creationId xmlns:p14="http://schemas.microsoft.com/office/powerpoint/2010/main" val="176662631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8446" t="17548" r="37493" b="30144"/>
          <a:stretch/>
        </p:blipFill>
        <p:spPr>
          <a:xfrm>
            <a:off x="1012873" y="647113"/>
            <a:ext cx="9481625" cy="5158003"/>
          </a:xfrm>
          <a:prstGeom prst="rect">
            <a:avLst/>
          </a:prstGeom>
        </p:spPr>
      </p:pic>
    </p:spTree>
    <p:extLst>
      <p:ext uri="{BB962C8B-B14F-4D97-AF65-F5344CB8AC3E}">
        <p14:creationId xmlns:p14="http://schemas.microsoft.com/office/powerpoint/2010/main" val="394223989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4721" t="2924" r="6329" b="7040"/>
          <a:stretch/>
        </p:blipFill>
        <p:spPr>
          <a:xfrm>
            <a:off x="717452" y="576775"/>
            <a:ext cx="9566032" cy="5444198"/>
          </a:xfrm>
          <a:prstGeom prst="rect">
            <a:avLst/>
          </a:prstGeom>
        </p:spPr>
      </p:pic>
    </p:spTree>
    <p:extLst>
      <p:ext uri="{BB962C8B-B14F-4D97-AF65-F5344CB8AC3E}">
        <p14:creationId xmlns:p14="http://schemas.microsoft.com/office/powerpoint/2010/main" val="399969694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4825" y="231776"/>
            <a:ext cx="10363200" cy="754062"/>
          </a:xfrm>
        </p:spPr>
        <p:txBody>
          <a:bodyPr/>
          <a:lstStyle/>
          <a:p>
            <a:r>
              <a:rPr lang="en-US" dirty="0" smtClean="0"/>
              <a:t>Basic Terminologies</a:t>
            </a:r>
            <a:endParaRPr lang="en-IN" dirty="0"/>
          </a:p>
        </p:txBody>
      </p:sp>
      <p:sp>
        <p:nvSpPr>
          <p:cNvPr id="4" name="Rectangle 3"/>
          <p:cNvSpPr/>
          <p:nvPr/>
        </p:nvSpPr>
        <p:spPr>
          <a:xfrm>
            <a:off x="742950" y="1163359"/>
            <a:ext cx="10125075" cy="3785652"/>
          </a:xfrm>
          <a:prstGeom prst="rect">
            <a:avLst/>
          </a:prstGeom>
        </p:spPr>
        <p:txBody>
          <a:bodyPr wrap="square">
            <a:spAutoFit/>
          </a:bodyPr>
          <a:lstStyle/>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Access time has two major components – </a:t>
            </a:r>
            <a:endParaRPr lang="en-US" sz="2000" dirty="0" smtClean="0">
              <a:latin typeface="Times New Roman" panose="02020603050405020304" pitchFamily="18" charset="0"/>
              <a:cs typeface="Times New Roman" panose="02020603050405020304" pitchFamily="18" charset="0"/>
            </a:endParaRPr>
          </a:p>
          <a:p>
            <a:endParaRPr lang="en-US" sz="2000" b="1" dirty="0">
              <a:solidFill>
                <a:srgbClr val="FF0000"/>
              </a:solidFill>
              <a:latin typeface="Times New Roman" panose="02020603050405020304" pitchFamily="18" charset="0"/>
              <a:cs typeface="Times New Roman" panose="02020603050405020304" pitchFamily="18" charset="0"/>
            </a:endParaRPr>
          </a:p>
          <a:p>
            <a:r>
              <a:rPr lang="en-US" sz="2000" b="1" dirty="0" smtClean="0">
                <a:solidFill>
                  <a:srgbClr val="FF0000"/>
                </a:solidFill>
                <a:latin typeface="Times New Roman" panose="02020603050405020304" pitchFamily="18" charset="0"/>
                <a:cs typeface="Times New Roman" panose="02020603050405020304" pitchFamily="18" charset="0"/>
              </a:rPr>
              <a:t>Seek time:  </a:t>
            </a:r>
            <a:r>
              <a:rPr lang="en-US" sz="2000" dirty="0">
                <a:latin typeface="Times New Roman" panose="02020603050405020304" pitchFamily="18" charset="0"/>
                <a:cs typeface="Times New Roman" panose="02020603050405020304" pitchFamily="18" charset="0"/>
              </a:rPr>
              <a:t>T</a:t>
            </a:r>
            <a:r>
              <a:rPr lang="en-US" sz="2000" dirty="0" smtClean="0">
                <a:latin typeface="Times New Roman" panose="02020603050405020304" pitchFamily="18" charset="0"/>
                <a:cs typeface="Times New Roman" panose="02020603050405020304" pitchFamily="18" charset="0"/>
              </a:rPr>
              <a:t>ime taken by R/W head to reach to desired track.</a:t>
            </a:r>
          </a:p>
          <a:p>
            <a:r>
              <a:rPr lang="en-US" sz="2000" b="1" dirty="0" smtClean="0">
                <a:solidFill>
                  <a:srgbClr val="FF0000"/>
                </a:solidFill>
                <a:latin typeface="Times New Roman" panose="02020603050405020304" pitchFamily="18" charset="0"/>
                <a:cs typeface="Times New Roman" panose="02020603050405020304" pitchFamily="18" charset="0"/>
              </a:rPr>
              <a:t>Rotation Time: </a:t>
            </a:r>
            <a:r>
              <a:rPr lang="en-US" sz="2000" dirty="0" smtClean="0">
                <a:latin typeface="Times New Roman" panose="02020603050405020304" pitchFamily="18" charset="0"/>
                <a:cs typeface="Times New Roman" panose="02020603050405020304" pitchFamily="18" charset="0"/>
              </a:rPr>
              <a:t>Time taken for one full rotation</a:t>
            </a:r>
            <a:endParaRPr lang="en-US"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r>
              <a:rPr lang="en-US" sz="2000" b="1" dirty="0">
                <a:solidFill>
                  <a:srgbClr val="FF0000"/>
                </a:solidFill>
                <a:latin typeface="Times New Roman" panose="02020603050405020304" pitchFamily="18" charset="0"/>
                <a:cs typeface="Times New Roman" panose="02020603050405020304" pitchFamily="18" charset="0"/>
              </a:rPr>
              <a:t>Rotational </a:t>
            </a:r>
            <a:r>
              <a:rPr lang="en-US" sz="2000" b="1" dirty="0" smtClean="0">
                <a:solidFill>
                  <a:srgbClr val="FF0000"/>
                </a:solidFill>
                <a:latin typeface="Times New Roman" panose="02020603050405020304" pitchFamily="18" charset="0"/>
                <a:cs typeface="Times New Roman" panose="02020603050405020304" pitchFamily="18" charset="0"/>
              </a:rPr>
              <a:t>latency: </a:t>
            </a:r>
            <a:r>
              <a:rPr lang="en-US" sz="2000" dirty="0" smtClean="0">
                <a:latin typeface="Times New Roman" panose="02020603050405020304" pitchFamily="18" charset="0"/>
                <a:cs typeface="Times New Roman" panose="02020603050405020304" pitchFamily="18" charset="0"/>
              </a:rPr>
              <a:t>Time taken to reach to desired sector (1/2* rotation time)</a:t>
            </a:r>
          </a:p>
          <a:p>
            <a:endParaRPr lang="en-US" sz="2000" b="1" dirty="0">
              <a:solidFill>
                <a:srgbClr val="FF0000"/>
              </a:solidFill>
              <a:latin typeface="Times New Roman" panose="02020603050405020304" pitchFamily="18" charset="0"/>
              <a:cs typeface="Times New Roman" panose="02020603050405020304" pitchFamily="18" charset="0"/>
            </a:endParaRPr>
          </a:p>
          <a:p>
            <a:r>
              <a:rPr lang="en-US" sz="2000" b="1" dirty="0" smtClean="0">
                <a:solidFill>
                  <a:srgbClr val="FF0000"/>
                </a:solidFill>
                <a:latin typeface="Times New Roman" panose="02020603050405020304" pitchFamily="18" charset="0"/>
                <a:cs typeface="Times New Roman" panose="02020603050405020304" pitchFamily="18" charset="0"/>
              </a:rPr>
              <a:t>Transfer Time: </a:t>
            </a:r>
            <a:r>
              <a:rPr lang="en-US" sz="2000" dirty="0" smtClean="0">
                <a:latin typeface="Times New Roman" panose="02020603050405020304" pitchFamily="18" charset="0"/>
                <a:cs typeface="Times New Roman" panose="02020603050405020304" pitchFamily="18" charset="0"/>
              </a:rPr>
              <a:t>Data to be transfer/ transfer rate</a:t>
            </a:r>
          </a:p>
          <a:p>
            <a:endParaRPr lang="en-US" sz="2000" dirty="0">
              <a:latin typeface="Times New Roman" panose="02020603050405020304" pitchFamily="18" charset="0"/>
              <a:cs typeface="Times New Roman" panose="02020603050405020304" pitchFamily="18" charset="0"/>
            </a:endParaRPr>
          </a:p>
          <a:p>
            <a:r>
              <a:rPr lang="en-US" sz="2000" dirty="0" smtClean="0">
                <a:latin typeface="Times New Roman" panose="02020603050405020304" pitchFamily="18" charset="0"/>
                <a:cs typeface="Times New Roman" panose="02020603050405020304" pitchFamily="18" charset="0"/>
              </a:rPr>
              <a:t>[</a:t>
            </a:r>
            <a:r>
              <a:rPr lang="en-US" sz="2000" b="1" dirty="0" smtClean="0">
                <a:latin typeface="Times New Roman" panose="02020603050405020304" pitchFamily="18" charset="0"/>
                <a:cs typeface="Times New Roman" panose="02020603050405020304" pitchFamily="18" charset="0"/>
              </a:rPr>
              <a:t>Transfer rate: </a:t>
            </a:r>
            <a:r>
              <a:rPr lang="en-US" sz="2000" dirty="0" smtClean="0">
                <a:latin typeface="Times New Roman" panose="02020603050405020304" pitchFamily="18" charset="0"/>
                <a:cs typeface="Times New Roman" panose="02020603050405020304" pitchFamily="18" charset="0"/>
              </a:rPr>
              <a:t>no. of heads* capacity of one track*no. of rotations in one second]</a:t>
            </a: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
        <p:nvSpPr>
          <p:cNvPr id="5" name="Rectangle 2"/>
          <p:cNvSpPr>
            <a:spLocks noChangeArrowheads="1"/>
          </p:cNvSpPr>
          <p:nvPr/>
        </p:nvSpPr>
        <p:spPr bwMode="auto">
          <a:xfrm>
            <a:off x="900752" y="5469373"/>
            <a:ext cx="9967273" cy="3975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8887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smtClean="0">
                <a:ln>
                  <a:noFill/>
                </a:ln>
                <a:solidFill>
                  <a:srgbClr val="273239"/>
                </a:solidFill>
                <a:effectLst/>
                <a:latin typeface="Consolas" panose="020B0609020204030204" pitchFamily="49" charset="0"/>
              </a:rPr>
              <a:t>Disk Access Time = Seek Time + Rotational Latency + Transfer Time</a:t>
            </a:r>
            <a:r>
              <a:rPr kumimoji="0" lang="en-US" b="0" i="0" u="none" strike="noStrike" cap="none" normalizeH="0" baseline="0" smtClean="0">
                <a:ln>
                  <a:noFill/>
                </a:ln>
                <a:solidFill>
                  <a:schemeClr val="tx1"/>
                </a:solidFill>
                <a:effectLst/>
              </a:rPr>
              <a:t> </a:t>
            </a:r>
            <a:endParaRPr kumimoji="0" lang="en-US" sz="32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4692384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Boot block</a:t>
            </a:r>
            <a:endParaRPr lang="en-IN" dirty="0"/>
          </a:p>
        </p:txBody>
      </p:sp>
      <p:sp>
        <p:nvSpPr>
          <p:cNvPr id="3" name="Content Placeholder 2"/>
          <p:cNvSpPr>
            <a:spLocks noGrp="1"/>
          </p:cNvSpPr>
          <p:nvPr>
            <p:ph sz="quarter" idx="1"/>
          </p:nvPr>
        </p:nvSpPr>
        <p:spPr/>
        <p:txBody>
          <a:bodyPr>
            <a:normAutofit/>
          </a:bodyPr>
          <a:lstStyle/>
          <a:p>
            <a:pPr fontAlgn="base"/>
            <a:r>
              <a:rPr lang="en-US" sz="1800" dirty="0"/>
              <a:t>The problem is that changing the bootstrap code basically requires changes in the ROM hardware chips. Because of this reason, most system nowadays has the tiny bootstrap loader program in the boot whose only job is to bring the full bootstrap program from the disk. Through this now we are able to change the full bootstrap program easily and the new version can be easily written onto the disk. </a:t>
            </a:r>
          </a:p>
          <a:p>
            <a:pPr fontAlgn="base"/>
            <a:r>
              <a:rPr lang="en-US" sz="1800" dirty="0"/>
              <a:t>The full bootstrap program is stored in the </a:t>
            </a:r>
            <a:r>
              <a:rPr lang="en-US" sz="1800" b="1" dirty="0"/>
              <a:t>boot blocks</a:t>
            </a:r>
            <a:r>
              <a:rPr lang="en-US" sz="1800" dirty="0"/>
              <a:t> at a fixed location on the disk. A disk that has a boot partition is called a boot disk. The code in the boot ROM basically instructs the read controller to read the boot blocks into the memory and then starts the execution of code. The full bootstrap program is more complex than the bootstrap loader in the boot ROM, </a:t>
            </a:r>
          </a:p>
          <a:p>
            <a:endParaRPr lang="en-IN" sz="1800" dirty="0"/>
          </a:p>
        </p:txBody>
      </p:sp>
    </p:spTree>
    <p:extLst>
      <p:ext uri="{BB962C8B-B14F-4D97-AF65-F5344CB8AC3E}">
        <p14:creationId xmlns:p14="http://schemas.microsoft.com/office/powerpoint/2010/main" val="159666587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l="8210" t="20367" r="38621" b="28184"/>
          <a:stretch/>
        </p:blipFill>
        <p:spPr>
          <a:xfrm>
            <a:off x="1097279" y="520505"/>
            <a:ext cx="8581293" cy="5586478"/>
          </a:xfrm>
          <a:prstGeom prst="rect">
            <a:avLst/>
          </a:prstGeom>
        </p:spPr>
      </p:pic>
    </p:spTree>
    <p:extLst>
      <p:ext uri="{BB962C8B-B14F-4D97-AF65-F5344CB8AC3E}">
        <p14:creationId xmlns:p14="http://schemas.microsoft.com/office/powerpoint/2010/main" val="257691170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891" y="191511"/>
            <a:ext cx="10363200" cy="750598"/>
          </a:xfrm>
        </p:spPr>
        <p:txBody>
          <a:bodyPr/>
          <a:lstStyle/>
          <a:p>
            <a:r>
              <a:rPr lang="en-US" dirty="0"/>
              <a:t>Master Boot Record (MBR)</a:t>
            </a:r>
          </a:p>
        </p:txBody>
      </p:sp>
      <p:sp>
        <p:nvSpPr>
          <p:cNvPr id="3" name="Content Placeholder 2"/>
          <p:cNvSpPr>
            <a:spLocks noGrp="1"/>
          </p:cNvSpPr>
          <p:nvPr>
            <p:ph sz="quarter" idx="1"/>
          </p:nvPr>
        </p:nvSpPr>
        <p:spPr>
          <a:xfrm>
            <a:off x="1219200" y="1447800"/>
            <a:ext cx="4779818" cy="4572000"/>
          </a:xfrm>
        </p:spPr>
        <p:txBody>
          <a:bodyPr>
            <a:normAutofit lnSpcReduction="10000"/>
          </a:bodyPr>
          <a:lstStyle/>
          <a:p>
            <a:r>
              <a:rPr lang="en-US" sz="1800" dirty="0" smtClean="0"/>
              <a:t>Master </a:t>
            </a:r>
            <a:r>
              <a:rPr lang="en-US" sz="1800" dirty="0"/>
              <a:t>boot record is the information present in the first sector of any hard disk. It contains the information regarding how and where the Operating system is located in the hard disk so that it can be booted in the RAM.</a:t>
            </a:r>
          </a:p>
          <a:p>
            <a:r>
              <a:rPr lang="en-US" sz="1800" dirty="0"/>
              <a:t>MBR is sometimes called master partition table because it includes a partition table which locates every partition in the hard disk.</a:t>
            </a:r>
          </a:p>
          <a:p>
            <a:r>
              <a:rPr lang="en-US" sz="1800" dirty="0"/>
              <a:t>Master boot record (MBR) also includes a program which reads the boot sector record of the partition that contains operating system.</a:t>
            </a:r>
          </a:p>
          <a:p>
            <a:pPr marL="0" indent="0">
              <a:buNone/>
            </a:pPr>
            <a:r>
              <a:rPr lang="en-US" sz="1800" dirty="0"/>
              <a:t/>
            </a:r>
            <a:br>
              <a:rPr lang="en-US" sz="1800" dirty="0"/>
            </a:br>
            <a:endParaRPr lang="en-IN" sz="1800" dirty="0"/>
          </a:p>
        </p:txBody>
      </p:sp>
      <p:pic>
        <p:nvPicPr>
          <p:cNvPr id="1026" name="Picture 2" descr="os Master boot recor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84084" y="2369127"/>
            <a:ext cx="4533900" cy="1914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836165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9651" t="21796" r="37051" b="33196"/>
          <a:stretch/>
        </p:blipFill>
        <p:spPr>
          <a:xfrm>
            <a:off x="1012873" y="604910"/>
            <a:ext cx="10103591" cy="4797083"/>
          </a:xfrm>
          <a:prstGeom prst="rect">
            <a:avLst/>
          </a:prstGeom>
        </p:spPr>
      </p:pic>
    </p:spTree>
    <p:extLst>
      <p:ext uri="{BB962C8B-B14F-4D97-AF65-F5344CB8AC3E}">
        <p14:creationId xmlns:p14="http://schemas.microsoft.com/office/powerpoint/2010/main" val="369640392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8671" t="22164" r="40818" b="29459"/>
          <a:stretch/>
        </p:blipFill>
        <p:spPr>
          <a:xfrm>
            <a:off x="534571" y="675249"/>
            <a:ext cx="8384345" cy="4514648"/>
          </a:xfrm>
          <a:prstGeom prst="rect">
            <a:avLst/>
          </a:prstGeom>
        </p:spPr>
      </p:pic>
    </p:spTree>
    <p:extLst>
      <p:ext uri="{BB962C8B-B14F-4D97-AF65-F5344CB8AC3E}">
        <p14:creationId xmlns:p14="http://schemas.microsoft.com/office/powerpoint/2010/main" val="263451785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RAID</a:t>
            </a:r>
            <a:endParaRPr lang="en-US" dirty="0"/>
          </a:p>
        </p:txBody>
      </p:sp>
      <p:sp>
        <p:nvSpPr>
          <p:cNvPr id="3" name="Content Placeholder 2"/>
          <p:cNvSpPr>
            <a:spLocks noGrp="1"/>
          </p:cNvSpPr>
          <p:nvPr>
            <p:ph idx="1"/>
          </p:nvPr>
        </p:nvSpPr>
        <p:spPr/>
        <p:txBody>
          <a:bodyPr/>
          <a:lstStyle/>
          <a:p>
            <a:r>
              <a:rPr lang="en-US" dirty="0" smtClean="0"/>
              <a:t>Redundant Array of Independent Disks</a:t>
            </a:r>
          </a:p>
          <a:p>
            <a:r>
              <a:rPr lang="en-US" dirty="0" smtClean="0"/>
              <a:t>Set of physical disk drives viewed by the operating system as a single logical drive</a:t>
            </a:r>
          </a:p>
          <a:p>
            <a:r>
              <a:rPr lang="en-US" dirty="0" smtClean="0"/>
              <a:t>Data are distributed across the physical drives of an array</a:t>
            </a:r>
          </a:p>
          <a:p>
            <a:r>
              <a:rPr lang="en-US" dirty="0" smtClean="0"/>
              <a:t>Redundant disk capacity is used to store parity information which provides recoverability from disk failure</a:t>
            </a:r>
          </a:p>
        </p:txBody>
      </p:sp>
    </p:spTree>
    <p:extLst>
      <p:ext uri="{BB962C8B-B14F-4D97-AF65-F5344CB8AC3E}">
        <p14:creationId xmlns:p14="http://schemas.microsoft.com/office/powerpoint/2010/main" val="41830994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RAID 0 - Stripped</a:t>
            </a:r>
            <a:endParaRPr lang="en-US" dirty="0"/>
          </a:p>
        </p:txBody>
      </p:sp>
      <p:pic>
        <p:nvPicPr>
          <p:cNvPr id="4" name="Content Placeholder 3" descr="Fig11_08a.gif"/>
          <p:cNvPicPr>
            <a:picLocks noGrp="1" noChangeAspect="1"/>
          </p:cNvPicPr>
          <p:nvPr>
            <p:ph idx="1"/>
          </p:nvPr>
        </p:nvPicPr>
        <p:blipFill>
          <a:blip r:embed="rId3"/>
          <a:stretch>
            <a:fillRect/>
          </a:stretch>
        </p:blipFill>
        <p:spPr>
          <a:xfrm>
            <a:off x="3505200" y="1713476"/>
            <a:ext cx="4876800" cy="2325125"/>
          </a:xfrm>
        </p:spPr>
      </p:pic>
      <p:sp>
        <p:nvSpPr>
          <p:cNvPr id="5" name="Content Placeholder 2"/>
          <p:cNvSpPr txBox="1">
            <a:spLocks/>
          </p:cNvSpPr>
          <p:nvPr/>
        </p:nvSpPr>
        <p:spPr bwMode="auto">
          <a:xfrm>
            <a:off x="1981200" y="4114800"/>
            <a:ext cx="8229600" cy="2438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indent="-342900" eaLnBrk="0" fontAlgn="base" hangingPunct="0">
              <a:spcBef>
                <a:spcPct val="20000"/>
              </a:spcBef>
              <a:spcAft>
                <a:spcPct val="0"/>
              </a:spcAft>
              <a:buFont typeface="Arial" charset="0"/>
              <a:buChar char="•"/>
              <a:defRPr/>
            </a:pPr>
            <a:r>
              <a:rPr lang="en-NZ" sz="3200" dirty="0"/>
              <a:t>Not a true RAID – no redundancy</a:t>
            </a:r>
          </a:p>
          <a:p>
            <a:pPr marL="342900" indent="-342900" eaLnBrk="0" fontAlgn="base" hangingPunct="0">
              <a:spcBef>
                <a:spcPct val="20000"/>
              </a:spcBef>
              <a:spcAft>
                <a:spcPct val="0"/>
              </a:spcAft>
              <a:buFont typeface="Arial" charset="0"/>
              <a:buChar char="•"/>
              <a:defRPr/>
            </a:pPr>
            <a:r>
              <a:rPr lang="en-NZ" sz="3200" dirty="0"/>
              <a:t>Disk failure is catastrophic</a:t>
            </a:r>
          </a:p>
          <a:p>
            <a:pPr marL="342900" indent="-342900" eaLnBrk="0" fontAlgn="base" hangingPunct="0">
              <a:spcBef>
                <a:spcPct val="20000"/>
              </a:spcBef>
              <a:spcAft>
                <a:spcPct val="0"/>
              </a:spcAft>
              <a:buFont typeface="Arial" charset="0"/>
              <a:buChar char="•"/>
              <a:defRPr/>
            </a:pPr>
            <a:r>
              <a:rPr lang="en-NZ" sz="3200" dirty="0"/>
              <a:t>Very fast due to parallel read/write</a:t>
            </a:r>
          </a:p>
        </p:txBody>
      </p:sp>
    </p:spTree>
    <p:extLst>
      <p:ext uri="{BB962C8B-B14F-4D97-AF65-F5344CB8AC3E}">
        <p14:creationId xmlns:p14="http://schemas.microsoft.com/office/powerpoint/2010/main" val="1384590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RAID 1 - Mirrored</a:t>
            </a:r>
            <a:endParaRPr lang="en-US" dirty="0"/>
          </a:p>
        </p:txBody>
      </p:sp>
      <p:sp>
        <p:nvSpPr>
          <p:cNvPr id="6" name="Content Placeholder 5"/>
          <p:cNvSpPr>
            <a:spLocks noGrp="1"/>
          </p:cNvSpPr>
          <p:nvPr>
            <p:ph idx="1"/>
          </p:nvPr>
        </p:nvSpPr>
        <p:spPr>
          <a:xfrm>
            <a:off x="1981200" y="1600200"/>
            <a:ext cx="8229600" cy="1752600"/>
          </a:xfrm>
        </p:spPr>
        <p:txBody>
          <a:bodyPr/>
          <a:lstStyle/>
          <a:p>
            <a:r>
              <a:rPr lang="en-NZ" dirty="0" smtClean="0"/>
              <a:t>Redundancy through duplication instead of parity.</a:t>
            </a:r>
          </a:p>
          <a:p>
            <a:r>
              <a:rPr lang="en-NZ" dirty="0" smtClean="0"/>
              <a:t>Read requests can made in parallel.</a:t>
            </a:r>
          </a:p>
          <a:p>
            <a:r>
              <a:rPr lang="en-NZ" dirty="0" smtClean="0"/>
              <a:t>Simple recovery from disk failure</a:t>
            </a:r>
          </a:p>
          <a:p>
            <a:endParaRPr lang="en-NZ" dirty="0"/>
          </a:p>
        </p:txBody>
      </p:sp>
      <p:pic>
        <p:nvPicPr>
          <p:cNvPr id="7" name="Content Placeholder 3" descr="Fig11_08b.gif"/>
          <p:cNvPicPr>
            <a:picLocks noChangeAspect="1"/>
          </p:cNvPicPr>
          <p:nvPr/>
        </p:nvPicPr>
        <p:blipFill>
          <a:blip r:embed="rId3"/>
          <a:stretch>
            <a:fillRect/>
          </a:stretch>
        </p:blipFill>
        <p:spPr bwMode="auto">
          <a:xfrm>
            <a:off x="2438400" y="4229100"/>
            <a:ext cx="7772400" cy="1866900"/>
          </a:xfrm>
          <a:prstGeom prst="rect">
            <a:avLst/>
          </a:prstGeom>
          <a:noFill/>
          <a:ln w="9525">
            <a:noFill/>
            <a:miter lim="800000"/>
            <a:headEnd/>
            <a:tailEnd/>
          </a:ln>
        </p:spPr>
      </p:pic>
    </p:spTree>
    <p:extLst>
      <p:ext uri="{BB962C8B-B14F-4D97-AF65-F5344CB8AC3E}">
        <p14:creationId xmlns:p14="http://schemas.microsoft.com/office/powerpoint/2010/main" val="12302173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RAID 2 </a:t>
            </a:r>
            <a:br>
              <a:rPr lang="en-US" dirty="0" smtClean="0"/>
            </a:br>
            <a:r>
              <a:rPr lang="en-US" dirty="0" smtClean="0"/>
              <a:t>(Using Hamming code)</a:t>
            </a:r>
            <a:endParaRPr lang="en-US" dirty="0"/>
          </a:p>
        </p:txBody>
      </p:sp>
      <p:sp>
        <p:nvSpPr>
          <p:cNvPr id="5" name="Content Placeholder 4"/>
          <p:cNvSpPr>
            <a:spLocks noGrp="1"/>
          </p:cNvSpPr>
          <p:nvPr>
            <p:ph idx="1"/>
          </p:nvPr>
        </p:nvSpPr>
        <p:spPr>
          <a:xfrm>
            <a:off x="1981200" y="1600200"/>
            <a:ext cx="3628030" cy="2286000"/>
          </a:xfrm>
        </p:spPr>
        <p:txBody>
          <a:bodyPr>
            <a:noAutofit/>
          </a:bodyPr>
          <a:lstStyle/>
          <a:p>
            <a:r>
              <a:rPr lang="en-US" sz="1800" dirty="0"/>
              <a:t>This uses bit level striping. </a:t>
            </a:r>
            <a:r>
              <a:rPr lang="en-US" sz="1800" dirty="0" err="1"/>
              <a:t>i.e</a:t>
            </a:r>
            <a:r>
              <a:rPr lang="en-US" sz="1800" dirty="0"/>
              <a:t> Instead of striping the blocks across the disks, it stripes the bits across the disks.</a:t>
            </a:r>
          </a:p>
          <a:p>
            <a:r>
              <a:rPr lang="en-US" sz="1800" dirty="0"/>
              <a:t>In the above diagram b1, b2, b3 are bits. E1, E2, E3 are error correction codes.</a:t>
            </a:r>
          </a:p>
          <a:p>
            <a:r>
              <a:rPr lang="en-US" sz="1800" dirty="0"/>
              <a:t>You need two groups of disks. One group of disks are used to write the data, another group is used to write the error correction codes.</a:t>
            </a:r>
          </a:p>
          <a:p>
            <a:r>
              <a:rPr lang="en-US" sz="1800" dirty="0"/>
              <a:t>This uses Hamming error correction code (ECC), and stores this information in the redundancy disks.</a:t>
            </a:r>
          </a:p>
        </p:txBody>
      </p:sp>
      <p:pic>
        <p:nvPicPr>
          <p:cNvPr id="3074" name="Picture 2" descr="https://static.thegeekstuff.com/wp-content/uploads/2011/12/raid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08309" y="1901113"/>
            <a:ext cx="5619750" cy="2943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83471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RAID 3 </a:t>
            </a:r>
            <a:r>
              <a:rPr lang="en-US" dirty="0"/>
              <a:t/>
            </a:r>
            <a:br>
              <a:rPr lang="en-US" dirty="0"/>
            </a:br>
            <a:r>
              <a:rPr lang="en-US" dirty="0"/>
              <a:t>byte level striping</a:t>
            </a:r>
          </a:p>
        </p:txBody>
      </p:sp>
      <p:sp>
        <p:nvSpPr>
          <p:cNvPr id="5" name="Content Placeholder 4"/>
          <p:cNvSpPr>
            <a:spLocks noGrp="1"/>
          </p:cNvSpPr>
          <p:nvPr>
            <p:ph idx="1"/>
          </p:nvPr>
        </p:nvSpPr>
        <p:spPr>
          <a:xfrm>
            <a:off x="1028131" y="1542197"/>
            <a:ext cx="8229600" cy="2819400"/>
          </a:xfrm>
        </p:spPr>
        <p:txBody>
          <a:bodyPr>
            <a:normAutofit/>
          </a:bodyPr>
          <a:lstStyle/>
          <a:p>
            <a:r>
              <a:rPr lang="en-US" sz="2000" dirty="0"/>
              <a:t>This uses byte level striping. </a:t>
            </a:r>
            <a:r>
              <a:rPr lang="en-US" sz="2000" dirty="0" err="1"/>
              <a:t>i.e</a:t>
            </a:r>
            <a:r>
              <a:rPr lang="en-US" sz="2000" dirty="0"/>
              <a:t> Instead of striping the blocks across the disks, it stripes the bytes across the disks.</a:t>
            </a:r>
          </a:p>
          <a:p>
            <a:r>
              <a:rPr lang="en-US" sz="2000" dirty="0"/>
              <a:t>In the above diagram B1, B2, B3 are bytes. p1, p2, p3 are parities.</a:t>
            </a:r>
          </a:p>
          <a:p>
            <a:r>
              <a:rPr lang="en-US" sz="2000" dirty="0"/>
              <a:t>Uses multiple data disks, and a dedicated disk to store parity.</a:t>
            </a:r>
          </a:p>
        </p:txBody>
      </p:sp>
      <p:pic>
        <p:nvPicPr>
          <p:cNvPr id="2050" name="Picture 2" descr="https://static.thegeekstuff.com/wp-content/uploads/2011/12/raid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85127" y="3134364"/>
            <a:ext cx="5619750" cy="30003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39295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a:t>
            </a:r>
            <a:endParaRPr lang="en-IN" dirty="0"/>
          </a:p>
        </p:txBody>
      </p:sp>
      <p:pic>
        <p:nvPicPr>
          <p:cNvPr id="4" name="Picture 3"/>
          <p:cNvPicPr>
            <a:picLocks noChangeAspect="1"/>
          </p:cNvPicPr>
          <p:nvPr/>
        </p:nvPicPr>
        <p:blipFill rotWithShape="1">
          <a:blip r:embed="rId2"/>
          <a:srcRect l="6003" t="26071" r="42016" b="32881"/>
          <a:stretch/>
        </p:blipFill>
        <p:spPr>
          <a:xfrm>
            <a:off x="747711" y="1614487"/>
            <a:ext cx="9382125" cy="4165340"/>
          </a:xfrm>
          <a:prstGeom prst="rect">
            <a:avLst/>
          </a:prstGeom>
        </p:spPr>
      </p:pic>
    </p:spTree>
    <p:extLst>
      <p:ext uri="{BB962C8B-B14F-4D97-AF65-F5344CB8AC3E}">
        <p14:creationId xmlns:p14="http://schemas.microsoft.com/office/powerpoint/2010/main" val="311216894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RAID 4 </a:t>
            </a:r>
            <a:br>
              <a:rPr lang="en-US" dirty="0" smtClean="0"/>
            </a:br>
            <a:r>
              <a:rPr lang="en-US" dirty="0" smtClean="0"/>
              <a:t>Block-level parity</a:t>
            </a:r>
            <a:endParaRPr lang="en-US" dirty="0"/>
          </a:p>
        </p:txBody>
      </p:sp>
      <p:sp>
        <p:nvSpPr>
          <p:cNvPr id="5" name="Content Placeholder 4"/>
          <p:cNvSpPr>
            <a:spLocks noGrp="1"/>
          </p:cNvSpPr>
          <p:nvPr>
            <p:ph idx="1"/>
          </p:nvPr>
        </p:nvSpPr>
        <p:spPr>
          <a:xfrm>
            <a:off x="1981200" y="1600200"/>
            <a:ext cx="8382000" cy="2057400"/>
          </a:xfrm>
        </p:spPr>
        <p:txBody>
          <a:bodyPr/>
          <a:lstStyle/>
          <a:p>
            <a:r>
              <a:rPr lang="en-NZ" dirty="0" smtClean="0"/>
              <a:t>A bit-by-bit parity strip is calculated across corresponding strips on each data disk</a:t>
            </a:r>
          </a:p>
          <a:p>
            <a:r>
              <a:rPr lang="en-NZ" dirty="0" smtClean="0"/>
              <a:t>The parity bits are stored in the corresponding strip on the parity disk.</a:t>
            </a:r>
            <a:endParaRPr lang="en-NZ" dirty="0"/>
          </a:p>
        </p:txBody>
      </p:sp>
      <p:pic>
        <p:nvPicPr>
          <p:cNvPr id="6" name="Content Placeholder 3" descr="Fig11_08e.gif"/>
          <p:cNvPicPr>
            <a:picLocks noChangeAspect="1"/>
          </p:cNvPicPr>
          <p:nvPr/>
        </p:nvPicPr>
        <p:blipFill>
          <a:blip r:embed="rId3"/>
          <a:stretch>
            <a:fillRect/>
          </a:stretch>
        </p:blipFill>
        <p:spPr bwMode="auto">
          <a:xfrm>
            <a:off x="2590800" y="3990976"/>
            <a:ext cx="7098196" cy="2720975"/>
          </a:xfrm>
          <a:prstGeom prst="rect">
            <a:avLst/>
          </a:prstGeom>
          <a:noFill/>
          <a:ln w="9525">
            <a:noFill/>
            <a:miter lim="800000"/>
            <a:headEnd/>
            <a:tailEnd/>
          </a:ln>
        </p:spPr>
      </p:pic>
    </p:spTree>
    <p:extLst>
      <p:ext uri="{BB962C8B-B14F-4D97-AF65-F5344CB8AC3E}">
        <p14:creationId xmlns:p14="http://schemas.microsoft.com/office/powerpoint/2010/main" val="38179837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RAID 5 </a:t>
            </a:r>
            <a:br>
              <a:rPr lang="en-US" dirty="0" smtClean="0"/>
            </a:br>
            <a:r>
              <a:rPr lang="en-US" dirty="0"/>
              <a:t>Block-level Distributed parity</a:t>
            </a:r>
          </a:p>
        </p:txBody>
      </p:sp>
      <p:sp>
        <p:nvSpPr>
          <p:cNvPr id="5" name="Content Placeholder 4"/>
          <p:cNvSpPr>
            <a:spLocks noGrp="1"/>
          </p:cNvSpPr>
          <p:nvPr>
            <p:ph idx="1"/>
          </p:nvPr>
        </p:nvSpPr>
        <p:spPr>
          <a:xfrm>
            <a:off x="1981200" y="1600200"/>
            <a:ext cx="8229600" cy="2438400"/>
          </a:xfrm>
        </p:spPr>
        <p:txBody>
          <a:bodyPr/>
          <a:lstStyle/>
          <a:p>
            <a:r>
              <a:rPr lang="en-NZ" dirty="0" smtClean="0"/>
              <a:t>Similar to RAID-4 but distributing the parity bits across all drives</a:t>
            </a:r>
            <a:endParaRPr lang="en-NZ" dirty="0"/>
          </a:p>
        </p:txBody>
      </p:sp>
      <p:pic>
        <p:nvPicPr>
          <p:cNvPr id="6" name="Content Placeholder 3" descr="Fig11_08f.gif"/>
          <p:cNvPicPr>
            <a:picLocks noChangeAspect="1"/>
          </p:cNvPicPr>
          <p:nvPr/>
        </p:nvPicPr>
        <p:blipFill>
          <a:blip r:embed="rId3"/>
          <a:stretch>
            <a:fillRect/>
          </a:stretch>
        </p:blipFill>
        <p:spPr bwMode="auto">
          <a:xfrm>
            <a:off x="2590801" y="3352800"/>
            <a:ext cx="6966857" cy="3048000"/>
          </a:xfrm>
          <a:prstGeom prst="rect">
            <a:avLst/>
          </a:prstGeom>
          <a:noFill/>
          <a:ln w="9525">
            <a:noFill/>
            <a:miter lim="800000"/>
            <a:headEnd/>
            <a:tailEnd/>
          </a:ln>
        </p:spPr>
      </p:pic>
    </p:spTree>
    <p:extLst>
      <p:ext uri="{BB962C8B-B14F-4D97-AF65-F5344CB8AC3E}">
        <p14:creationId xmlns:p14="http://schemas.microsoft.com/office/powerpoint/2010/main" val="15382385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RAID 6 </a:t>
            </a:r>
            <a:br>
              <a:rPr lang="en-US" dirty="0" smtClean="0"/>
            </a:br>
            <a:r>
              <a:rPr lang="en-US" dirty="0" smtClean="0"/>
              <a:t>Dual Redundancy</a:t>
            </a:r>
            <a:endParaRPr lang="en-US" dirty="0"/>
          </a:p>
        </p:txBody>
      </p:sp>
      <p:sp>
        <p:nvSpPr>
          <p:cNvPr id="5" name="Content Placeholder 4"/>
          <p:cNvSpPr>
            <a:spLocks noGrp="1"/>
          </p:cNvSpPr>
          <p:nvPr>
            <p:ph idx="1"/>
          </p:nvPr>
        </p:nvSpPr>
        <p:spPr>
          <a:xfrm>
            <a:off x="1981200" y="1600200"/>
            <a:ext cx="8229600" cy="1905000"/>
          </a:xfrm>
        </p:spPr>
        <p:txBody>
          <a:bodyPr/>
          <a:lstStyle/>
          <a:p>
            <a:r>
              <a:rPr lang="en-NZ" dirty="0" smtClean="0"/>
              <a:t>Two different parity calculations are carried out </a:t>
            </a:r>
          </a:p>
          <a:p>
            <a:pPr lvl="1"/>
            <a:r>
              <a:rPr lang="en-NZ" dirty="0" smtClean="0"/>
              <a:t>stored in separate blocks on different disks. </a:t>
            </a:r>
          </a:p>
          <a:p>
            <a:r>
              <a:rPr lang="en-NZ" dirty="0" smtClean="0"/>
              <a:t> Can recover from two disks failing</a:t>
            </a:r>
          </a:p>
        </p:txBody>
      </p:sp>
      <p:pic>
        <p:nvPicPr>
          <p:cNvPr id="6" name="Content Placeholder 3" descr="Fig11_08g.gif"/>
          <p:cNvPicPr>
            <a:picLocks noChangeAspect="1"/>
          </p:cNvPicPr>
          <p:nvPr/>
        </p:nvPicPr>
        <p:blipFill>
          <a:blip r:embed="rId3"/>
          <a:stretch>
            <a:fillRect/>
          </a:stretch>
        </p:blipFill>
        <p:spPr bwMode="auto">
          <a:xfrm>
            <a:off x="2209800" y="4090988"/>
            <a:ext cx="7988518" cy="2614612"/>
          </a:xfrm>
          <a:prstGeom prst="rect">
            <a:avLst/>
          </a:prstGeom>
          <a:noFill/>
          <a:ln w="9525">
            <a:noFill/>
            <a:miter lim="800000"/>
            <a:headEnd/>
            <a:tailEnd/>
          </a:ln>
        </p:spPr>
      </p:pic>
    </p:spTree>
    <p:extLst>
      <p:ext uri="{BB962C8B-B14F-4D97-AF65-F5344CB8AC3E}">
        <p14:creationId xmlns:p14="http://schemas.microsoft.com/office/powerpoint/2010/main" val="9576407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RAID </a:t>
            </a:r>
            <a:r>
              <a:rPr lang="en-US" dirty="0" smtClean="0"/>
              <a:t>10 </a:t>
            </a:r>
            <a:r>
              <a:rPr lang="en-US" dirty="0" smtClean="0"/>
              <a:t/>
            </a:r>
            <a:br>
              <a:rPr lang="en-US" dirty="0" smtClean="0"/>
            </a:br>
            <a:endParaRPr lang="en-US" dirty="0"/>
          </a:p>
        </p:txBody>
      </p:sp>
      <p:sp>
        <p:nvSpPr>
          <p:cNvPr id="5" name="Content Placeholder 4"/>
          <p:cNvSpPr>
            <a:spLocks noGrp="1"/>
          </p:cNvSpPr>
          <p:nvPr>
            <p:ph idx="1"/>
          </p:nvPr>
        </p:nvSpPr>
        <p:spPr>
          <a:xfrm>
            <a:off x="684663" y="1586552"/>
            <a:ext cx="8229600" cy="1905000"/>
          </a:xfrm>
        </p:spPr>
        <p:txBody>
          <a:bodyPr>
            <a:normAutofit fontScale="92500" lnSpcReduction="10000"/>
          </a:bodyPr>
          <a:lstStyle/>
          <a:p>
            <a:r>
              <a:rPr lang="en-US" dirty="0"/>
              <a:t>The redundant array of independent disks (RAID) is a way to store data across multiple hard drives in order to offer better speed or redundancy, or both. RAID 10 combines both disk mirroring (RAID 1) and disk striping (RAID 0) configurations to keep your data safer.</a:t>
            </a:r>
            <a:endParaRPr lang="en-NZ" dirty="0" smtClean="0"/>
          </a:p>
        </p:txBody>
      </p:sp>
      <p:pic>
        <p:nvPicPr>
          <p:cNvPr id="1026" name="Picture 2" descr="https://blog.ssdnodes.com/blog/wp-content/uploads/2017/09/RAID_1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38281" y="2468538"/>
            <a:ext cx="4171666" cy="41716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346721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3859307" y="2537478"/>
            <a:ext cx="4070041" cy="1183341"/>
          </a:xfrm>
        </p:spPr>
        <p:txBody>
          <a:bodyPr>
            <a:noAutofit/>
          </a:bodyPr>
          <a:lstStyle/>
          <a:p>
            <a:pPr algn="ctr"/>
            <a:r>
              <a:rPr lang="en-US" sz="4400"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THANK YOU</a:t>
            </a:r>
            <a:endParaRPr lang="en-US" sz="44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endParaRPr>
          </a:p>
        </p:txBody>
      </p:sp>
    </p:spTree>
    <p:extLst>
      <p:ext uri="{BB962C8B-B14F-4D97-AF65-F5344CB8AC3E}">
        <p14:creationId xmlns:p14="http://schemas.microsoft.com/office/powerpoint/2010/main" val="42126793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l="6773" t="25304" r="39036" b="31971"/>
          <a:stretch/>
        </p:blipFill>
        <p:spPr>
          <a:xfrm>
            <a:off x="857249" y="871537"/>
            <a:ext cx="9658351" cy="4281328"/>
          </a:xfrm>
          <a:prstGeom prst="rect">
            <a:avLst/>
          </a:prstGeom>
        </p:spPr>
      </p:pic>
    </p:spTree>
    <p:extLst>
      <p:ext uri="{BB962C8B-B14F-4D97-AF65-F5344CB8AC3E}">
        <p14:creationId xmlns:p14="http://schemas.microsoft.com/office/powerpoint/2010/main" val="2610058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l="8529" t="25185" r="41512" b="33914"/>
          <a:stretch/>
        </p:blipFill>
        <p:spPr>
          <a:xfrm>
            <a:off x="1085850" y="900111"/>
            <a:ext cx="10150363" cy="4672013"/>
          </a:xfrm>
          <a:prstGeom prst="rect">
            <a:avLst/>
          </a:prstGeom>
        </p:spPr>
      </p:pic>
    </p:spTree>
    <p:extLst>
      <p:ext uri="{BB962C8B-B14F-4D97-AF65-F5344CB8AC3E}">
        <p14:creationId xmlns:p14="http://schemas.microsoft.com/office/powerpoint/2010/main" val="165265397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l="6442" t="24805" r="41838" b="32227"/>
          <a:stretch/>
        </p:blipFill>
        <p:spPr>
          <a:xfrm>
            <a:off x="771525" y="657225"/>
            <a:ext cx="10001250" cy="4671496"/>
          </a:xfrm>
          <a:prstGeom prst="rect">
            <a:avLst/>
          </a:prstGeom>
        </p:spPr>
      </p:pic>
    </p:spTree>
    <p:extLst>
      <p:ext uri="{BB962C8B-B14F-4D97-AF65-F5344CB8AC3E}">
        <p14:creationId xmlns:p14="http://schemas.microsoft.com/office/powerpoint/2010/main" val="5136912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475672" y="447676"/>
            <a:ext cx="7975600" cy="576262"/>
          </a:xfrm>
        </p:spPr>
        <p:txBody>
          <a:bodyPr>
            <a:normAutofit fontScale="90000"/>
          </a:bodyPr>
          <a:lstStyle/>
          <a:p>
            <a:pPr eaLnBrk="1" hangingPunct="1"/>
            <a:r>
              <a:rPr lang="en-US" altLang="en-US" smtClean="0"/>
              <a:t>Disk Scheduling (Cont.)</a:t>
            </a:r>
          </a:p>
        </p:txBody>
      </p:sp>
      <p:sp>
        <p:nvSpPr>
          <p:cNvPr id="35843" name="Rectangle 3"/>
          <p:cNvSpPr>
            <a:spLocks noGrp="1" noChangeArrowheads="1"/>
          </p:cNvSpPr>
          <p:nvPr>
            <p:ph type="body" idx="1"/>
          </p:nvPr>
        </p:nvSpPr>
        <p:spPr>
          <a:xfrm>
            <a:off x="2398714" y="1023938"/>
            <a:ext cx="7286625" cy="4781550"/>
          </a:xfrm>
        </p:spPr>
        <p:txBody>
          <a:bodyPr/>
          <a:lstStyle/>
          <a:p>
            <a:pPr>
              <a:tabLst>
                <a:tab pos="1708150" algn="l"/>
              </a:tabLst>
            </a:pPr>
            <a:r>
              <a:rPr lang="en-US" altLang="en-US" sz="1800"/>
              <a:t>Note that drive controllers have small buffers and can manage a queue of I/O requests (of varying </a:t>
            </a:r>
            <a:r>
              <a:rPr lang="ja-JP" altLang="en-US" sz="1800"/>
              <a:t>“</a:t>
            </a:r>
            <a:r>
              <a:rPr lang="en-US" altLang="ja-JP" sz="1800"/>
              <a:t>depth</a:t>
            </a:r>
            <a:r>
              <a:rPr lang="ja-JP" altLang="en-US" sz="1800"/>
              <a:t>”</a:t>
            </a:r>
            <a:r>
              <a:rPr lang="en-US" altLang="ja-JP" sz="1800"/>
              <a:t>)</a:t>
            </a:r>
            <a:endParaRPr lang="en-US" altLang="en-US" sz="1800"/>
          </a:p>
          <a:p>
            <a:pPr>
              <a:tabLst>
                <a:tab pos="1708150" algn="l"/>
              </a:tabLst>
            </a:pPr>
            <a:r>
              <a:rPr lang="en-US" altLang="en-US" sz="1800"/>
              <a:t>Several algorithms exist to schedule the servicing of disk I/O requests</a:t>
            </a:r>
          </a:p>
          <a:p>
            <a:pPr>
              <a:tabLst>
                <a:tab pos="1708150" algn="l"/>
              </a:tabLst>
            </a:pPr>
            <a:r>
              <a:rPr lang="en-US" altLang="en-US" sz="1800"/>
              <a:t>The analysis is true for one or many platters</a:t>
            </a:r>
          </a:p>
          <a:p>
            <a:pPr>
              <a:tabLst>
                <a:tab pos="1708150" algn="l"/>
              </a:tabLst>
            </a:pPr>
            <a:r>
              <a:rPr lang="en-US" altLang="en-US" sz="1800"/>
              <a:t>We illustrate scheduling algorithms with a request queue (0-199)</a:t>
            </a:r>
          </a:p>
          <a:p>
            <a:pPr>
              <a:buNone/>
              <a:tabLst>
                <a:tab pos="1708150" algn="l"/>
              </a:tabLst>
            </a:pPr>
            <a:r>
              <a:rPr lang="en-US" altLang="en-US" sz="1800"/>
              <a:t>		</a:t>
            </a:r>
            <a:br>
              <a:rPr lang="en-US" altLang="en-US" sz="1800"/>
            </a:br>
            <a:r>
              <a:rPr lang="en-US" altLang="en-US" sz="1800"/>
              <a:t>	98, 183, 37, 122, 14, 124, 65, 67</a:t>
            </a:r>
          </a:p>
          <a:p>
            <a:pPr>
              <a:buNone/>
              <a:tabLst>
                <a:tab pos="1708150" algn="l"/>
              </a:tabLst>
            </a:pPr>
            <a:r>
              <a:rPr lang="en-US" altLang="en-US" sz="1800"/>
              <a:t>	Head pointer 53</a:t>
            </a:r>
          </a:p>
        </p:txBody>
      </p:sp>
    </p:spTree>
    <p:extLst>
      <p:ext uri="{BB962C8B-B14F-4D97-AF65-F5344CB8AC3E}">
        <p14:creationId xmlns:p14="http://schemas.microsoft.com/office/powerpoint/2010/main" val="214119631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xfrm>
            <a:off x="691719" y="527051"/>
            <a:ext cx="6950075" cy="576263"/>
          </a:xfrm>
        </p:spPr>
        <p:txBody>
          <a:bodyPr>
            <a:normAutofit fontScale="90000"/>
          </a:bodyPr>
          <a:lstStyle/>
          <a:p>
            <a:pPr eaLnBrk="1" hangingPunct="1"/>
            <a:r>
              <a:rPr lang="en-US" altLang="en-US" dirty="0" smtClean="0"/>
              <a:t>FCFS</a:t>
            </a:r>
          </a:p>
        </p:txBody>
      </p:sp>
      <p:sp>
        <p:nvSpPr>
          <p:cNvPr id="37891" name="Text Box 4"/>
          <p:cNvSpPr txBox="1">
            <a:spLocks noChangeArrowheads="1"/>
          </p:cNvSpPr>
          <p:nvPr/>
        </p:nvSpPr>
        <p:spPr bwMode="auto">
          <a:xfrm>
            <a:off x="2667001" y="1103314"/>
            <a:ext cx="58515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nchor="ct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a:latin typeface="Helvetica" panose="020B0604020202020204" pitchFamily="34" charset="0"/>
              </a:rPr>
              <a:t>Illustration shows total head movement of 640 cylinders</a:t>
            </a:r>
          </a:p>
        </p:txBody>
      </p:sp>
      <p:pic>
        <p:nvPicPr>
          <p:cNvPr id="37892"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61495" y="2118445"/>
            <a:ext cx="5840412" cy="4230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2467168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Equity</Template>
  <TotalTime>27658</TotalTime>
  <Words>1675</Words>
  <Application>Microsoft Office PowerPoint</Application>
  <PresentationFormat>Widescreen</PresentationFormat>
  <Paragraphs>224</Paragraphs>
  <Slides>44</Slides>
  <Notes>26</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44</vt:i4>
      </vt:variant>
    </vt:vector>
  </HeadingPairs>
  <TitlesOfParts>
    <vt:vector size="58" baseType="lpstr">
      <vt:lpstr>MS PGothic</vt:lpstr>
      <vt:lpstr>Arial</vt:lpstr>
      <vt:lpstr>Calibri</vt:lpstr>
      <vt:lpstr>Century Gothic</vt:lpstr>
      <vt:lpstr>Consolas</vt:lpstr>
      <vt:lpstr>Franklin Gothic Book</vt:lpstr>
      <vt:lpstr>Helvetica</vt:lpstr>
      <vt:lpstr>HG創英ﾌﾟﾚｾﾞﾝｽEB</vt:lpstr>
      <vt:lpstr>Monotype Sorts</vt:lpstr>
      <vt:lpstr>Perpetua</vt:lpstr>
      <vt:lpstr>Times New Roman</vt:lpstr>
      <vt:lpstr>urw-din</vt:lpstr>
      <vt:lpstr>Wingdings 2</vt:lpstr>
      <vt:lpstr>Equity</vt:lpstr>
      <vt:lpstr>Operating Systems (Disk Management)</vt:lpstr>
      <vt:lpstr>Moving-head Disk Mechanism</vt:lpstr>
      <vt:lpstr>Basic Terminologies</vt:lpstr>
      <vt:lpstr>Problems</vt:lpstr>
      <vt:lpstr>PowerPoint Presentation</vt:lpstr>
      <vt:lpstr>PowerPoint Presentation</vt:lpstr>
      <vt:lpstr>PowerPoint Presentation</vt:lpstr>
      <vt:lpstr>Disk Scheduling (Cont.)</vt:lpstr>
      <vt:lpstr>FCFS</vt:lpstr>
      <vt:lpstr>FCFS</vt:lpstr>
      <vt:lpstr>SSTF</vt:lpstr>
      <vt:lpstr>SSTF</vt:lpstr>
      <vt:lpstr>SCAN</vt:lpstr>
      <vt:lpstr>SCAN (Cont.)</vt:lpstr>
      <vt:lpstr>SCAN (Cont.)</vt:lpstr>
      <vt:lpstr>LOOK</vt:lpstr>
      <vt:lpstr>C-SCAN</vt:lpstr>
      <vt:lpstr>C-SCAN (Cont.)</vt:lpstr>
      <vt:lpstr>C-SCAN (Cont.)</vt:lpstr>
      <vt:lpstr>C-LOOK</vt:lpstr>
      <vt:lpstr>C-LOOK (Cont.)</vt:lpstr>
      <vt:lpstr>C-LOOK (Cont.)</vt:lpstr>
      <vt:lpstr>Problems:</vt:lpstr>
      <vt:lpstr>PowerPoint Presentation</vt:lpstr>
      <vt:lpstr>Problems:</vt:lpstr>
      <vt:lpstr>Selecting a Disk-Scheduling Algorithm</vt:lpstr>
      <vt:lpstr>PowerPoint Presentation</vt:lpstr>
      <vt:lpstr>PowerPoint Presentation</vt:lpstr>
      <vt:lpstr>PowerPoint Presentation</vt:lpstr>
      <vt:lpstr>Boot block</vt:lpstr>
      <vt:lpstr>PowerPoint Presentation</vt:lpstr>
      <vt:lpstr>Master Boot Record (MBR)</vt:lpstr>
      <vt:lpstr>PowerPoint Presentation</vt:lpstr>
      <vt:lpstr>PowerPoint Presentation</vt:lpstr>
      <vt:lpstr>RAID</vt:lpstr>
      <vt:lpstr>RAID 0 - Stripped</vt:lpstr>
      <vt:lpstr>RAID 1 - Mirrored</vt:lpstr>
      <vt:lpstr>RAID 2  (Using Hamming code)</vt:lpstr>
      <vt:lpstr>RAID 3  byte level striping</vt:lpstr>
      <vt:lpstr>RAID 4  Block-level parity</vt:lpstr>
      <vt:lpstr>RAID 5  Block-level Distributed parity</vt:lpstr>
      <vt:lpstr>RAID 6  Dual Redundancy</vt:lpstr>
      <vt:lpstr>RAID 10  </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suvendu</dc:creator>
  <cp:lastModifiedBy>User</cp:lastModifiedBy>
  <cp:revision>359</cp:revision>
  <dcterms:created xsi:type="dcterms:W3CDTF">2017-12-03T11:28:36Z</dcterms:created>
  <dcterms:modified xsi:type="dcterms:W3CDTF">2022-03-30T06:31:57Z</dcterms:modified>
</cp:coreProperties>
</file>

<file path=docProps/thumbnail.jpeg>
</file>